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6413"/>
  <p:notesSz cx="121920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3A80EC-D995-44E3-8CA9-4B2F4B97BA17}" v="9" dt="2025-06-04T03:46:21.06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7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42557-DFE2-41E8-B916-E7D2C84597FE}" type="datetimeFigureOut">
              <a:rPr lang="ko-KR" altLang="en-US" smtClean="0"/>
              <a:t>2025. 6. 12.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68650" y="1219200"/>
            <a:ext cx="5854700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4694238"/>
            <a:ext cx="9753600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283200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9264650"/>
            <a:ext cx="5283200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E5296-FB29-483E-8A1C-02F0AE3AA0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815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E5296-FB29-483E-8A1C-02F0AE3AA09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866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E5296-FB29-483E-8A1C-02F0AE3AA09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009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1" i="0">
                <a:solidFill>
                  <a:srgbClr val="1F2937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100"/>
              </a:lnSpc>
            </a:pPr>
            <a:r>
              <a:rPr spc="-95" dirty="0"/>
              <a:t>Genspark</a:t>
            </a:r>
            <a:r>
              <a:rPr sz="1000" spc="-95" dirty="0">
                <a:latin typeface="Dotum"/>
                <a:cs typeface="Dotum"/>
              </a:rPr>
              <a:t>로</a:t>
            </a:r>
            <a:r>
              <a:rPr sz="1000" spc="-10" dirty="0">
                <a:latin typeface="Dotum"/>
                <a:cs typeface="Dotum"/>
              </a:rPr>
              <a:t> </a:t>
            </a:r>
            <a:r>
              <a:rPr sz="1000" spc="-155" dirty="0">
                <a:latin typeface="Dotum"/>
                <a:cs typeface="Dotum"/>
              </a:rPr>
              <a:t>제작됨</a:t>
            </a:r>
            <a:endParaRPr sz="1000">
              <a:latin typeface="Dotum"/>
              <a:cs typeface="Dotum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1" i="0">
                <a:solidFill>
                  <a:srgbClr val="1F2937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100"/>
              </a:lnSpc>
            </a:pPr>
            <a:r>
              <a:rPr spc="-95" dirty="0"/>
              <a:t>Genspark</a:t>
            </a:r>
            <a:r>
              <a:rPr sz="1000" spc="-95" dirty="0">
                <a:latin typeface="Dotum"/>
                <a:cs typeface="Dotum"/>
              </a:rPr>
              <a:t>로</a:t>
            </a:r>
            <a:r>
              <a:rPr sz="1000" spc="-10" dirty="0">
                <a:latin typeface="Dotum"/>
                <a:cs typeface="Dotum"/>
              </a:rPr>
              <a:t> </a:t>
            </a:r>
            <a:r>
              <a:rPr sz="1000" spc="-155" dirty="0">
                <a:latin typeface="Dotum"/>
                <a:cs typeface="Dotum"/>
              </a:rPr>
              <a:t>제작됨</a:t>
            </a:r>
            <a:endParaRPr sz="1000">
              <a:latin typeface="Dotum"/>
              <a:cs typeface="Dotum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1" i="0">
                <a:solidFill>
                  <a:srgbClr val="1F2937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100"/>
              </a:lnSpc>
            </a:pPr>
            <a:r>
              <a:rPr spc="-95" dirty="0"/>
              <a:t>Genspark</a:t>
            </a:r>
            <a:r>
              <a:rPr sz="1000" spc="-95" dirty="0">
                <a:latin typeface="Dotum"/>
                <a:cs typeface="Dotum"/>
              </a:rPr>
              <a:t>로</a:t>
            </a:r>
            <a:r>
              <a:rPr sz="1000" spc="-10" dirty="0">
                <a:latin typeface="Dotum"/>
                <a:cs typeface="Dotum"/>
              </a:rPr>
              <a:t> </a:t>
            </a:r>
            <a:r>
              <a:rPr sz="1000" spc="-155" dirty="0">
                <a:latin typeface="Dotum"/>
                <a:cs typeface="Dotum"/>
              </a:rPr>
              <a:t>제작됨</a:t>
            </a:r>
            <a:endParaRPr sz="1000">
              <a:latin typeface="Dotum"/>
              <a:cs typeface="Dotum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1" i="0">
                <a:solidFill>
                  <a:srgbClr val="1F2937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100"/>
              </a:lnSpc>
            </a:pPr>
            <a:r>
              <a:rPr spc="-95" dirty="0"/>
              <a:t>Genspark</a:t>
            </a:r>
            <a:r>
              <a:rPr sz="1000" spc="-95" dirty="0">
                <a:latin typeface="Dotum"/>
                <a:cs typeface="Dotum"/>
              </a:rPr>
              <a:t>로</a:t>
            </a:r>
            <a:r>
              <a:rPr sz="1000" spc="-10" dirty="0">
                <a:latin typeface="Dotum"/>
                <a:cs typeface="Dotum"/>
              </a:rPr>
              <a:t> </a:t>
            </a:r>
            <a:r>
              <a:rPr sz="1000" spc="-155" dirty="0">
                <a:latin typeface="Dotum"/>
                <a:cs typeface="Dotum"/>
              </a:rPr>
              <a:t>제작됨</a:t>
            </a:r>
            <a:endParaRPr sz="1000">
              <a:latin typeface="Dotum"/>
              <a:cs typeface="Dotum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100"/>
              </a:lnSpc>
            </a:pPr>
            <a:r>
              <a:rPr spc="-95" dirty="0"/>
              <a:t>Genspark</a:t>
            </a:r>
            <a:r>
              <a:rPr sz="1000" spc="-95" dirty="0">
                <a:latin typeface="Dotum"/>
                <a:cs typeface="Dotum"/>
              </a:rPr>
              <a:t>로</a:t>
            </a:r>
            <a:r>
              <a:rPr sz="1000" spc="-10" dirty="0">
                <a:latin typeface="Dotum"/>
                <a:cs typeface="Dotum"/>
              </a:rPr>
              <a:t> </a:t>
            </a:r>
            <a:r>
              <a:rPr sz="1000" spc="-155" dirty="0">
                <a:latin typeface="Dotum"/>
                <a:cs typeface="Dotum"/>
              </a:rPr>
              <a:t>제작됨</a:t>
            </a:r>
            <a:endParaRPr sz="1000">
              <a:latin typeface="Dotum"/>
              <a:cs typeface="Dotum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6899" y="539432"/>
            <a:ext cx="3184525" cy="5060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1" i="0">
                <a:solidFill>
                  <a:srgbClr val="1F2937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916046" y="9259315"/>
            <a:ext cx="98425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100"/>
              </a:lnSpc>
            </a:pPr>
            <a:r>
              <a:rPr spc="-95" dirty="0"/>
              <a:t>Genspark</a:t>
            </a:r>
            <a:r>
              <a:rPr sz="1000" spc="-95" dirty="0">
                <a:latin typeface="Dotum"/>
                <a:cs typeface="Dotum"/>
              </a:rPr>
              <a:t>로</a:t>
            </a:r>
            <a:r>
              <a:rPr sz="1000" spc="-10" dirty="0">
                <a:latin typeface="Dotum"/>
                <a:cs typeface="Dotum"/>
              </a:rPr>
              <a:t> </a:t>
            </a:r>
            <a:r>
              <a:rPr sz="1000" spc="-155" dirty="0">
                <a:latin typeface="Dotum"/>
                <a:cs typeface="Dotum"/>
              </a:rPr>
              <a:t>제작됨</a:t>
            </a:r>
            <a:endParaRPr sz="1000">
              <a:latin typeface="Dotum"/>
              <a:cs typeface="Dotum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hyperlink" Target="mailto:https://data.seoul.go.kr/dataList/datasetTotalList.do" TargetMode="External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30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30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6200" y="0"/>
            <a:ext cx="122682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" y="3733799"/>
              <a:ext cx="10972800" cy="9525"/>
            </a:xfrm>
            <a:custGeom>
              <a:avLst/>
              <a:gdLst/>
              <a:ahLst/>
              <a:cxnLst/>
              <a:rect l="l" t="t" r="r" b="b"/>
              <a:pathLst>
                <a:path w="10972800" h="9525">
                  <a:moveTo>
                    <a:pt x="109727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10972799" y="0"/>
                  </a:lnTo>
                  <a:lnTo>
                    <a:pt x="10972799" y="9524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" y="1895474"/>
              <a:ext cx="1142999" cy="761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96899" y="566038"/>
            <a:ext cx="6005830" cy="121729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565"/>
              </a:spcBef>
            </a:pPr>
            <a:r>
              <a:rPr sz="4050" spc="-770" dirty="0"/>
              <a:t>서울시</a:t>
            </a:r>
            <a:r>
              <a:rPr sz="4050" spc="-420" dirty="0"/>
              <a:t> </a:t>
            </a:r>
            <a:r>
              <a:rPr sz="4050" spc="-770" dirty="0"/>
              <a:t>따릉이</a:t>
            </a:r>
            <a:r>
              <a:rPr sz="4050" spc="-415" dirty="0"/>
              <a:t> </a:t>
            </a:r>
            <a:r>
              <a:rPr sz="4050" spc="-770" dirty="0"/>
              <a:t>이용</a:t>
            </a:r>
            <a:r>
              <a:rPr sz="4050" spc="-420" dirty="0"/>
              <a:t> </a:t>
            </a:r>
            <a:r>
              <a:rPr sz="4050" spc="-770" dirty="0"/>
              <a:t>패턴</a:t>
            </a:r>
            <a:r>
              <a:rPr sz="4050" spc="-420" dirty="0"/>
              <a:t> </a:t>
            </a:r>
            <a:r>
              <a:rPr sz="4050" spc="-795" dirty="0"/>
              <a:t>분석을 </a:t>
            </a:r>
            <a:r>
              <a:rPr sz="4050" spc="-770" dirty="0"/>
              <a:t>위한</a:t>
            </a:r>
            <a:r>
              <a:rPr sz="4050" spc="-430" dirty="0"/>
              <a:t> </a:t>
            </a:r>
            <a:r>
              <a:rPr sz="4050" spc="-770" dirty="0"/>
              <a:t>아이디어</a:t>
            </a:r>
            <a:r>
              <a:rPr sz="4050" spc="-415" dirty="0"/>
              <a:t> </a:t>
            </a:r>
            <a:r>
              <a:rPr sz="4050" spc="-805" dirty="0"/>
              <a:t>제안</a:t>
            </a:r>
            <a:endParaRPr sz="4050"/>
          </a:p>
        </p:txBody>
      </p:sp>
      <p:sp>
        <p:nvSpPr>
          <p:cNvPr id="7" name="object 7"/>
          <p:cNvSpPr txBox="1"/>
          <p:nvPr/>
        </p:nvSpPr>
        <p:spPr>
          <a:xfrm>
            <a:off x="596899" y="2100707"/>
            <a:ext cx="6005830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360" dirty="0">
                <a:latin typeface="Dotum"/>
                <a:cs typeface="Dotum"/>
              </a:rPr>
              <a:t>공공데이터</a:t>
            </a:r>
            <a:r>
              <a:rPr sz="2000" spc="-165" dirty="0">
                <a:latin typeface="Dotum"/>
                <a:cs typeface="Dotum"/>
              </a:rPr>
              <a:t> </a:t>
            </a:r>
            <a:r>
              <a:rPr sz="2000" spc="-360" dirty="0">
                <a:latin typeface="Dotum"/>
                <a:cs typeface="Dotum"/>
              </a:rPr>
              <a:t>포털</a:t>
            </a:r>
            <a:r>
              <a:rPr sz="2000" spc="-165" dirty="0">
                <a:latin typeface="Dotum"/>
                <a:cs typeface="Dotum"/>
              </a:rPr>
              <a:t> </a:t>
            </a:r>
            <a:r>
              <a:rPr sz="2000" spc="-360" dirty="0">
                <a:latin typeface="Dotum"/>
                <a:cs typeface="Dotum"/>
              </a:rPr>
              <a:t>데이터를</a:t>
            </a:r>
            <a:r>
              <a:rPr sz="2000" spc="-165" dirty="0">
                <a:latin typeface="Dotum"/>
                <a:cs typeface="Dotum"/>
              </a:rPr>
              <a:t> </a:t>
            </a:r>
            <a:r>
              <a:rPr sz="2000" spc="-360" dirty="0">
                <a:latin typeface="Dotum"/>
                <a:cs typeface="Dotum"/>
              </a:rPr>
              <a:t>활용한</a:t>
            </a:r>
            <a:r>
              <a:rPr sz="2000" spc="-165" dirty="0">
                <a:latin typeface="Dotum"/>
                <a:cs typeface="Dotum"/>
              </a:rPr>
              <a:t> </a:t>
            </a:r>
            <a:r>
              <a:rPr sz="2000" spc="-360" dirty="0">
                <a:latin typeface="Dotum"/>
                <a:cs typeface="Dotum"/>
              </a:rPr>
              <a:t>데이터</a:t>
            </a:r>
            <a:r>
              <a:rPr sz="2000" spc="-165" dirty="0">
                <a:latin typeface="Dotum"/>
                <a:cs typeface="Dotum"/>
              </a:rPr>
              <a:t> </a:t>
            </a:r>
            <a:r>
              <a:rPr sz="2000" spc="-360" dirty="0">
                <a:latin typeface="Dotum"/>
                <a:cs typeface="Dotum"/>
              </a:rPr>
              <a:t>분석</a:t>
            </a:r>
            <a:r>
              <a:rPr sz="2000" spc="-165" dirty="0">
                <a:latin typeface="Dotum"/>
                <a:cs typeface="Dotum"/>
              </a:rPr>
              <a:t> </a:t>
            </a:r>
            <a:r>
              <a:rPr sz="2000" spc="-360" dirty="0">
                <a:latin typeface="Dotum"/>
                <a:cs typeface="Dotum"/>
              </a:rPr>
              <a:t>및</a:t>
            </a:r>
            <a:r>
              <a:rPr sz="2000" spc="-165" dirty="0">
                <a:latin typeface="Dotum"/>
                <a:cs typeface="Dotum"/>
              </a:rPr>
              <a:t> </a:t>
            </a:r>
            <a:r>
              <a:rPr sz="2000" spc="-360" dirty="0">
                <a:latin typeface="Dotum"/>
                <a:cs typeface="Dotum"/>
              </a:rPr>
              <a:t>활용</a:t>
            </a:r>
            <a:r>
              <a:rPr sz="2000" spc="-165" dirty="0">
                <a:latin typeface="Dotum"/>
                <a:cs typeface="Dotum"/>
              </a:rPr>
              <a:t> </a:t>
            </a:r>
            <a:r>
              <a:rPr sz="2000" spc="-380" dirty="0">
                <a:latin typeface="Dotum"/>
                <a:cs typeface="Dotum"/>
              </a:rPr>
              <a:t>아이디어</a:t>
            </a:r>
            <a:endParaRPr sz="2000">
              <a:latin typeface="Dotum"/>
              <a:cs typeface="Dotum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24800" y="609600"/>
            <a:ext cx="3657599" cy="20573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96899" y="4051236"/>
            <a:ext cx="34099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spc="-295" dirty="0">
                <a:latin typeface="Malgun Gothic"/>
                <a:cs typeface="Malgun Gothic"/>
              </a:rPr>
              <a:t>멘토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899" y="4365142"/>
            <a:ext cx="2172970" cy="464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95"/>
              </a:spcBef>
            </a:pPr>
            <a:r>
              <a:rPr lang="ko-KR" altLang="en-US" sz="1350" dirty="0">
                <a:solidFill>
                  <a:srgbClr val="374050"/>
                </a:solidFill>
                <a:latin typeface="Dotum"/>
                <a:cs typeface="Dotum"/>
              </a:rPr>
              <a:t>컴퓨터소프트웨어 </a:t>
            </a:r>
            <a:endParaRPr lang="en-US" altLang="ko-KR" sz="1350" dirty="0">
              <a:solidFill>
                <a:srgbClr val="374050"/>
              </a:solidFill>
              <a:latin typeface="Dotum"/>
              <a:cs typeface="Dotum"/>
            </a:endParaRPr>
          </a:p>
          <a:p>
            <a:pPr marL="12700" marR="5080">
              <a:lnSpc>
                <a:spcPct val="111100"/>
              </a:lnSpc>
              <a:spcBef>
                <a:spcPts val="95"/>
              </a:spcBef>
            </a:pPr>
            <a:r>
              <a:rPr sz="1300" dirty="0">
                <a:solidFill>
                  <a:srgbClr val="374050"/>
                </a:solidFill>
                <a:latin typeface="Arial"/>
                <a:cs typeface="Arial"/>
              </a:rPr>
              <a:t>202202015 </a:t>
            </a:r>
            <a:r>
              <a:rPr sz="1350" dirty="0">
                <a:solidFill>
                  <a:srgbClr val="374050"/>
                </a:solidFill>
                <a:latin typeface="Dotum"/>
                <a:cs typeface="Dotum"/>
              </a:rPr>
              <a:t>마다현</a:t>
            </a:r>
            <a:endParaRPr sz="1350" dirty="0">
              <a:latin typeface="Dotum"/>
              <a:cs typeface="Dot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35699" y="4051236"/>
            <a:ext cx="54673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spc="-270" dirty="0">
                <a:latin typeface="Malgun Gothic"/>
                <a:cs typeface="Malgun Gothic"/>
              </a:rPr>
              <a:t>멘티</a:t>
            </a:r>
            <a:r>
              <a:rPr sz="1500" b="1" spc="-150" dirty="0">
                <a:latin typeface="Malgun Gothic"/>
                <a:cs typeface="Malgun Gothic"/>
              </a:rPr>
              <a:t> </a:t>
            </a:r>
            <a:r>
              <a:rPr sz="1500" b="1" spc="-320" dirty="0">
                <a:latin typeface="Malgun Gothic"/>
                <a:cs typeface="Malgun Gothic"/>
              </a:rPr>
              <a:t>팀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35699" y="4365142"/>
            <a:ext cx="2172970" cy="1653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1100"/>
              </a:lnSpc>
              <a:spcBef>
                <a:spcPts val="95"/>
              </a:spcBef>
            </a:pPr>
            <a:r>
              <a:rPr sz="1350" dirty="0" err="1">
                <a:solidFill>
                  <a:srgbClr val="374050"/>
                </a:solidFill>
                <a:latin typeface="Dotum"/>
                <a:cs typeface="Dotum"/>
              </a:rPr>
              <a:t>컴퓨터소프트웨어</a:t>
            </a:r>
            <a:endParaRPr lang="en-US" sz="1350" dirty="0">
              <a:solidFill>
                <a:srgbClr val="374050"/>
              </a:solidFill>
              <a:latin typeface="Dotum"/>
              <a:cs typeface="Dotum"/>
            </a:endParaRPr>
          </a:p>
          <a:p>
            <a:pPr marL="12700" marR="5080" algn="just">
              <a:lnSpc>
                <a:spcPct val="111100"/>
              </a:lnSpc>
              <a:spcBef>
                <a:spcPts val="95"/>
              </a:spcBef>
            </a:pPr>
            <a:r>
              <a:rPr sz="1300" dirty="0">
                <a:solidFill>
                  <a:srgbClr val="374050"/>
                </a:solidFill>
                <a:latin typeface="Arial"/>
                <a:cs typeface="Arial"/>
              </a:rPr>
              <a:t>202404002 </a:t>
            </a:r>
            <a:r>
              <a:rPr sz="1350" dirty="0">
                <a:solidFill>
                  <a:srgbClr val="374050"/>
                </a:solidFill>
                <a:latin typeface="Dotum"/>
                <a:cs typeface="Dotum"/>
              </a:rPr>
              <a:t>강지수</a:t>
            </a:r>
            <a:endParaRPr sz="1350" dirty="0">
              <a:latin typeface="Dotum"/>
              <a:cs typeface="Dotum"/>
            </a:endParaRPr>
          </a:p>
          <a:p>
            <a:pPr marL="12700" algn="just">
              <a:lnSpc>
                <a:spcPct val="100000"/>
              </a:lnSpc>
              <a:spcBef>
                <a:spcPts val="180"/>
              </a:spcBef>
            </a:pPr>
            <a:r>
              <a:rPr sz="1300" dirty="0">
                <a:solidFill>
                  <a:srgbClr val="374050"/>
                </a:solidFill>
                <a:latin typeface="Arial"/>
                <a:cs typeface="Arial"/>
              </a:rPr>
              <a:t>202404003 </a:t>
            </a:r>
            <a:r>
              <a:rPr sz="1350" dirty="0">
                <a:solidFill>
                  <a:srgbClr val="374050"/>
                </a:solidFill>
                <a:latin typeface="Dotum"/>
                <a:cs typeface="Dotum"/>
              </a:rPr>
              <a:t>권순범</a:t>
            </a:r>
            <a:endParaRPr sz="1350" dirty="0">
              <a:latin typeface="Dotum"/>
              <a:cs typeface="Dotum"/>
            </a:endParaRPr>
          </a:p>
          <a:p>
            <a:pPr marL="12700" algn="just">
              <a:lnSpc>
                <a:spcPct val="100000"/>
              </a:lnSpc>
              <a:spcBef>
                <a:spcPts val="180"/>
              </a:spcBef>
            </a:pPr>
            <a:r>
              <a:rPr sz="1300" dirty="0">
                <a:solidFill>
                  <a:srgbClr val="374050"/>
                </a:solidFill>
                <a:latin typeface="Arial"/>
                <a:cs typeface="Arial"/>
              </a:rPr>
              <a:t>202404005 </a:t>
            </a:r>
            <a:r>
              <a:rPr sz="1350" dirty="0">
                <a:solidFill>
                  <a:srgbClr val="374050"/>
                </a:solidFill>
                <a:latin typeface="Dotum"/>
                <a:cs typeface="Dotum"/>
              </a:rPr>
              <a:t>김수아</a:t>
            </a:r>
            <a:endParaRPr sz="1350" dirty="0">
              <a:latin typeface="Dotum"/>
              <a:cs typeface="Dotum"/>
            </a:endParaRPr>
          </a:p>
          <a:p>
            <a:pPr marL="12700" algn="just">
              <a:lnSpc>
                <a:spcPct val="100000"/>
              </a:lnSpc>
              <a:spcBef>
                <a:spcPts val="180"/>
              </a:spcBef>
            </a:pPr>
            <a:r>
              <a:rPr sz="1300" dirty="0">
                <a:solidFill>
                  <a:srgbClr val="374050"/>
                </a:solidFill>
                <a:latin typeface="Arial"/>
                <a:cs typeface="Arial"/>
              </a:rPr>
              <a:t>202404007 </a:t>
            </a:r>
            <a:r>
              <a:rPr sz="1350" dirty="0">
                <a:solidFill>
                  <a:srgbClr val="374050"/>
                </a:solidFill>
                <a:latin typeface="Dotum"/>
                <a:cs typeface="Dotum"/>
              </a:rPr>
              <a:t>김요한</a:t>
            </a:r>
            <a:endParaRPr sz="1350" dirty="0">
              <a:latin typeface="Dotum"/>
              <a:cs typeface="Dotum"/>
            </a:endParaRPr>
          </a:p>
          <a:p>
            <a:pPr marL="12700" algn="just">
              <a:lnSpc>
                <a:spcPct val="100000"/>
              </a:lnSpc>
              <a:spcBef>
                <a:spcPts val="180"/>
              </a:spcBef>
            </a:pPr>
            <a:r>
              <a:rPr sz="1300" dirty="0">
                <a:solidFill>
                  <a:srgbClr val="374050"/>
                </a:solidFill>
                <a:latin typeface="Arial"/>
                <a:cs typeface="Arial"/>
              </a:rPr>
              <a:t>202404012 </a:t>
            </a:r>
            <a:r>
              <a:rPr sz="1350" dirty="0">
                <a:solidFill>
                  <a:srgbClr val="374050"/>
                </a:solidFill>
                <a:latin typeface="Dotum"/>
                <a:cs typeface="Dotum"/>
              </a:rPr>
              <a:t>박해영</a:t>
            </a:r>
            <a:endParaRPr sz="1350" dirty="0">
              <a:latin typeface="Dotum"/>
              <a:cs typeface="Dotum"/>
            </a:endParaRPr>
          </a:p>
          <a:p>
            <a:pPr marL="12700" algn="just">
              <a:lnSpc>
                <a:spcPct val="100000"/>
              </a:lnSpc>
              <a:spcBef>
                <a:spcPts val="180"/>
              </a:spcBef>
            </a:pPr>
            <a:r>
              <a:rPr sz="1300" dirty="0">
                <a:solidFill>
                  <a:srgbClr val="374050"/>
                </a:solidFill>
                <a:latin typeface="Arial"/>
                <a:cs typeface="Arial"/>
              </a:rPr>
              <a:t>202404016 </a:t>
            </a:r>
            <a:r>
              <a:rPr sz="1350" dirty="0">
                <a:solidFill>
                  <a:srgbClr val="374050"/>
                </a:solidFill>
                <a:latin typeface="Dotum"/>
                <a:cs typeface="Dotum"/>
              </a:rPr>
              <a:t>아크멧 다리가</a:t>
            </a:r>
            <a:endParaRPr sz="1350" dirty="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7038975"/>
            <a:chOff x="0" y="0"/>
            <a:chExt cx="12192000" cy="7038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70389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" y="5896252"/>
              <a:ext cx="70485" cy="533400"/>
            </a:xfrm>
            <a:custGeom>
              <a:avLst/>
              <a:gdLst/>
              <a:ahLst/>
              <a:cxnLst/>
              <a:rect l="l" t="t" r="r" b="b"/>
              <a:pathLst>
                <a:path w="70484" h="533400">
                  <a:moveTo>
                    <a:pt x="70450" y="532844"/>
                  </a:moveTo>
                  <a:lnTo>
                    <a:pt x="33857" y="520291"/>
                  </a:lnTo>
                  <a:lnTo>
                    <a:pt x="5800" y="486082"/>
                  </a:lnTo>
                  <a:lnTo>
                    <a:pt x="0" y="456922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1000" y="46760"/>
                  </a:lnTo>
                  <a:lnTo>
                    <a:pt x="38100" y="75922"/>
                  </a:lnTo>
                  <a:lnTo>
                    <a:pt x="38100" y="456922"/>
                  </a:lnTo>
                  <a:lnTo>
                    <a:pt x="44514" y="499263"/>
                  </a:lnTo>
                  <a:lnTo>
                    <a:pt x="66287" y="531188"/>
                  </a:lnTo>
                  <a:lnTo>
                    <a:pt x="70450" y="532844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80" dirty="0"/>
              <a:t>문제</a:t>
            </a:r>
            <a:r>
              <a:rPr spc="-320" dirty="0"/>
              <a:t> </a:t>
            </a:r>
            <a:r>
              <a:rPr spc="-580" dirty="0"/>
              <a:t>인식</a:t>
            </a:r>
            <a:r>
              <a:rPr spc="-320" dirty="0"/>
              <a:t> </a:t>
            </a:r>
            <a:r>
              <a:rPr sz="3150" spc="-135" dirty="0">
                <a:latin typeface="Arial"/>
                <a:cs typeface="Arial"/>
              </a:rPr>
              <a:t>(Problem)</a:t>
            </a:r>
            <a:endParaRPr sz="31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9599" y="1514475"/>
            <a:ext cx="5257800" cy="3657600"/>
            <a:chOff x="609599" y="1514475"/>
            <a:chExt cx="5257800" cy="3657600"/>
          </a:xfrm>
        </p:grpSpPr>
        <p:sp>
          <p:nvSpPr>
            <p:cNvPr id="7" name="object 7"/>
            <p:cNvSpPr/>
            <p:nvPr/>
          </p:nvSpPr>
          <p:spPr>
            <a:xfrm>
              <a:off x="628649" y="1514475"/>
              <a:ext cx="5238750" cy="1676400"/>
            </a:xfrm>
            <a:custGeom>
              <a:avLst/>
              <a:gdLst/>
              <a:ahLst/>
              <a:cxnLst/>
              <a:rect l="l" t="t" r="r" b="b"/>
              <a:pathLst>
                <a:path w="5238750" h="1676400">
                  <a:moveTo>
                    <a:pt x="5167552" y="1676399"/>
                  </a:moveTo>
                  <a:lnTo>
                    <a:pt x="53397" y="1676399"/>
                  </a:lnTo>
                  <a:lnTo>
                    <a:pt x="49680" y="1675911"/>
                  </a:lnTo>
                  <a:lnTo>
                    <a:pt x="14085" y="1650542"/>
                  </a:lnTo>
                  <a:lnTo>
                    <a:pt x="366" y="1610158"/>
                  </a:lnTo>
                  <a:lnTo>
                    <a:pt x="0" y="1605202"/>
                  </a:lnTo>
                  <a:lnTo>
                    <a:pt x="0" y="1600199"/>
                  </a:lnTo>
                  <a:lnTo>
                    <a:pt x="0" y="71196"/>
                  </a:lnTo>
                  <a:lnTo>
                    <a:pt x="11716" y="29705"/>
                  </a:lnTo>
                  <a:lnTo>
                    <a:pt x="42320" y="2440"/>
                  </a:lnTo>
                  <a:lnTo>
                    <a:pt x="53397" y="0"/>
                  </a:lnTo>
                  <a:lnTo>
                    <a:pt x="5167552" y="0"/>
                  </a:lnTo>
                  <a:lnTo>
                    <a:pt x="5209043" y="15621"/>
                  </a:lnTo>
                  <a:lnTo>
                    <a:pt x="5234863" y="51661"/>
                  </a:lnTo>
                  <a:lnTo>
                    <a:pt x="5238749" y="71196"/>
                  </a:lnTo>
                  <a:lnTo>
                    <a:pt x="5238749" y="1605202"/>
                  </a:lnTo>
                  <a:lnTo>
                    <a:pt x="5223126" y="1646693"/>
                  </a:lnTo>
                  <a:lnTo>
                    <a:pt x="5187087" y="1672513"/>
                  </a:lnTo>
                  <a:lnTo>
                    <a:pt x="5172507" y="1675911"/>
                  </a:lnTo>
                  <a:lnTo>
                    <a:pt x="5167552" y="16763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599" y="1514752"/>
              <a:ext cx="70485" cy="1676400"/>
            </a:xfrm>
            <a:custGeom>
              <a:avLst/>
              <a:gdLst/>
              <a:ahLst/>
              <a:cxnLst/>
              <a:rect l="l" t="t" r="r" b="b"/>
              <a:pathLst>
                <a:path w="70484" h="1676400">
                  <a:moveTo>
                    <a:pt x="70450" y="1675844"/>
                  </a:moveTo>
                  <a:lnTo>
                    <a:pt x="33857" y="1663291"/>
                  </a:lnTo>
                  <a:lnTo>
                    <a:pt x="5800" y="1629082"/>
                  </a:lnTo>
                  <a:lnTo>
                    <a:pt x="0" y="1599922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1000" y="46761"/>
                  </a:lnTo>
                  <a:lnTo>
                    <a:pt x="38100" y="75922"/>
                  </a:lnTo>
                  <a:lnTo>
                    <a:pt x="38100" y="1599922"/>
                  </a:lnTo>
                  <a:lnTo>
                    <a:pt x="44514" y="1642264"/>
                  </a:lnTo>
                  <a:lnTo>
                    <a:pt x="66287" y="1674188"/>
                  </a:lnTo>
                  <a:lnTo>
                    <a:pt x="70450" y="1675844"/>
                  </a:lnTo>
                  <a:close/>
                </a:path>
              </a:pathLst>
            </a:custGeom>
            <a:solidFill>
              <a:srgbClr val="2D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8649" y="3495674"/>
              <a:ext cx="5238750" cy="1676400"/>
            </a:xfrm>
            <a:custGeom>
              <a:avLst/>
              <a:gdLst/>
              <a:ahLst/>
              <a:cxnLst/>
              <a:rect l="l" t="t" r="r" b="b"/>
              <a:pathLst>
                <a:path w="5238750" h="1676400">
                  <a:moveTo>
                    <a:pt x="5167552" y="1676399"/>
                  </a:moveTo>
                  <a:lnTo>
                    <a:pt x="53397" y="1676399"/>
                  </a:lnTo>
                  <a:lnTo>
                    <a:pt x="49680" y="1675911"/>
                  </a:lnTo>
                  <a:lnTo>
                    <a:pt x="14085" y="1650542"/>
                  </a:lnTo>
                  <a:lnTo>
                    <a:pt x="366" y="1610157"/>
                  </a:lnTo>
                  <a:lnTo>
                    <a:pt x="0" y="1605203"/>
                  </a:lnTo>
                  <a:lnTo>
                    <a:pt x="0" y="1600199"/>
                  </a:lnTo>
                  <a:lnTo>
                    <a:pt x="0" y="71196"/>
                  </a:lnTo>
                  <a:lnTo>
                    <a:pt x="11716" y="29705"/>
                  </a:lnTo>
                  <a:lnTo>
                    <a:pt x="42320" y="2439"/>
                  </a:lnTo>
                  <a:lnTo>
                    <a:pt x="53397" y="0"/>
                  </a:lnTo>
                  <a:lnTo>
                    <a:pt x="5167552" y="0"/>
                  </a:lnTo>
                  <a:lnTo>
                    <a:pt x="5209043" y="15621"/>
                  </a:lnTo>
                  <a:lnTo>
                    <a:pt x="5234863" y="51661"/>
                  </a:lnTo>
                  <a:lnTo>
                    <a:pt x="5238749" y="71196"/>
                  </a:lnTo>
                  <a:lnTo>
                    <a:pt x="5238749" y="1605203"/>
                  </a:lnTo>
                  <a:lnTo>
                    <a:pt x="5223126" y="1646693"/>
                  </a:lnTo>
                  <a:lnTo>
                    <a:pt x="5187087" y="1672512"/>
                  </a:lnTo>
                  <a:lnTo>
                    <a:pt x="5172507" y="1675911"/>
                  </a:lnTo>
                  <a:lnTo>
                    <a:pt x="5167552" y="16763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09599" y="3495952"/>
              <a:ext cx="70485" cy="1676400"/>
            </a:xfrm>
            <a:custGeom>
              <a:avLst/>
              <a:gdLst/>
              <a:ahLst/>
              <a:cxnLst/>
              <a:rect l="l" t="t" r="r" b="b"/>
              <a:pathLst>
                <a:path w="70484" h="1676400">
                  <a:moveTo>
                    <a:pt x="70450" y="1675844"/>
                  </a:moveTo>
                  <a:lnTo>
                    <a:pt x="33857" y="1663291"/>
                  </a:lnTo>
                  <a:lnTo>
                    <a:pt x="5800" y="1629082"/>
                  </a:lnTo>
                  <a:lnTo>
                    <a:pt x="0" y="1599922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1000" y="46761"/>
                  </a:lnTo>
                  <a:lnTo>
                    <a:pt x="38100" y="75922"/>
                  </a:lnTo>
                  <a:lnTo>
                    <a:pt x="38100" y="1599922"/>
                  </a:lnTo>
                  <a:lnTo>
                    <a:pt x="44514" y="1642264"/>
                  </a:lnTo>
                  <a:lnTo>
                    <a:pt x="66287" y="1674188"/>
                  </a:lnTo>
                  <a:lnTo>
                    <a:pt x="70450" y="1675844"/>
                  </a:lnTo>
                  <a:close/>
                </a:path>
              </a:pathLst>
            </a:custGeom>
            <a:solidFill>
              <a:srgbClr val="2D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535" y="1789248"/>
              <a:ext cx="238113" cy="19195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77924" y="1724660"/>
            <a:ext cx="274574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325" dirty="0">
                <a:latin typeface="Malgun Gothic"/>
                <a:cs typeface="Malgun Gothic"/>
              </a:rPr>
              <a:t>이용자</a:t>
            </a:r>
            <a:r>
              <a:rPr sz="1700" b="1" spc="-180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수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증가에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따른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수요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50" dirty="0">
                <a:latin typeface="Malgun Gothic"/>
                <a:cs typeface="Malgun Gothic"/>
              </a:rPr>
              <a:t>불균형</a:t>
            </a:r>
            <a:endParaRPr sz="1700">
              <a:latin typeface="Malgun Gothic"/>
              <a:cs typeface="Malgun Goth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6300" y="2181224"/>
            <a:ext cx="166687" cy="2095500"/>
            <a:chOff x="876300" y="2181224"/>
            <a:chExt cx="166687" cy="20955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0" y="2181224"/>
              <a:ext cx="114299" cy="114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0" y="2486024"/>
              <a:ext cx="114299" cy="114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0" y="2790824"/>
              <a:ext cx="114299" cy="1143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300" y="3771899"/>
              <a:ext cx="166687" cy="1904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0" y="4162424"/>
              <a:ext cx="114299" cy="11430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54100" y="2120138"/>
            <a:ext cx="399986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출퇴근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시간대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및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업무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밀집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지역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등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특정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25" dirty="0">
                <a:solidFill>
                  <a:srgbClr val="374050"/>
                </a:solidFill>
                <a:latin typeface="Dotum"/>
                <a:cs typeface="Dotum"/>
              </a:rPr>
              <a:t>시간</a:t>
            </a:r>
            <a:r>
              <a:rPr sz="1350" b="0" spc="-225" dirty="0">
                <a:solidFill>
                  <a:srgbClr val="374050"/>
                </a:solidFill>
                <a:latin typeface="Suisse Int'l Medium Italic"/>
                <a:cs typeface="Suisse Int'l Medium Italic"/>
              </a:rPr>
              <a:t>·</a:t>
            </a:r>
            <a:r>
              <a:rPr sz="1350" spc="-225" dirty="0">
                <a:solidFill>
                  <a:srgbClr val="374050"/>
                </a:solidFill>
                <a:latin typeface="Dotum"/>
                <a:cs typeface="Dotum"/>
              </a:rPr>
              <a:t>공간에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수요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집중</a:t>
            </a:r>
            <a:endParaRPr sz="1350">
              <a:latin typeface="Dotum"/>
              <a:cs typeface="Dot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4100" y="2424938"/>
            <a:ext cx="339661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출근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190" dirty="0">
                <a:solidFill>
                  <a:srgbClr val="374050"/>
                </a:solidFill>
                <a:latin typeface="Dotum"/>
                <a:cs typeface="Dotum"/>
              </a:rPr>
              <a:t>시간</a:t>
            </a:r>
            <a:r>
              <a:rPr sz="1350" b="0" spc="-190" dirty="0">
                <a:solidFill>
                  <a:srgbClr val="374050"/>
                </a:solidFill>
                <a:latin typeface="Suisse Int'l Medium Italic"/>
                <a:cs typeface="Suisse Int'l Medium Italic"/>
              </a:rPr>
              <a:t>:</a:t>
            </a:r>
            <a:r>
              <a:rPr sz="1350" b="0" spc="60" dirty="0">
                <a:solidFill>
                  <a:srgbClr val="374050"/>
                </a:solidFill>
                <a:latin typeface="Suisse Int'l Medium Italic"/>
                <a:cs typeface="Suisse Int'l Medium Italic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주거지역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 err="1">
                <a:solidFill>
                  <a:srgbClr val="374050"/>
                </a:solidFill>
                <a:latin typeface="Dotum"/>
                <a:cs typeface="Dotum"/>
              </a:rPr>
              <a:t>자전거</a:t>
            </a:r>
            <a:r>
              <a:rPr sz="1350" spc="-10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190" dirty="0" err="1">
                <a:solidFill>
                  <a:srgbClr val="374050"/>
                </a:solidFill>
                <a:latin typeface="Dotum"/>
                <a:cs typeface="Dotum"/>
              </a:rPr>
              <a:t>부족</a:t>
            </a:r>
            <a:endParaRPr sz="1350" dirty="0">
              <a:latin typeface="Dotum"/>
              <a:cs typeface="Dot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4100" y="2729738"/>
            <a:ext cx="1640839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퇴근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190" dirty="0">
                <a:solidFill>
                  <a:srgbClr val="374050"/>
                </a:solidFill>
                <a:latin typeface="Dotum"/>
                <a:cs typeface="Dotum"/>
              </a:rPr>
              <a:t>시간</a:t>
            </a:r>
            <a:r>
              <a:rPr sz="1350" b="0" spc="-190" dirty="0">
                <a:solidFill>
                  <a:srgbClr val="374050"/>
                </a:solidFill>
                <a:latin typeface="Suisse Int'l Medium Italic"/>
                <a:cs typeface="Suisse Int'l Medium Italic"/>
              </a:rPr>
              <a:t>:</a:t>
            </a:r>
            <a:r>
              <a:rPr sz="1350" b="0" spc="55" dirty="0">
                <a:solidFill>
                  <a:srgbClr val="374050"/>
                </a:solidFill>
                <a:latin typeface="Suisse Int'l Medium Italic"/>
                <a:cs typeface="Suisse Int'l Medium Italic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반대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현상</a:t>
            </a:r>
            <a:r>
              <a:rPr sz="1350" spc="-10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발생</a:t>
            </a:r>
            <a:endParaRPr sz="1350">
              <a:latin typeface="Dotum"/>
              <a:cs typeface="Dotum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54100" y="3705859"/>
            <a:ext cx="5041900" cy="918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95"/>
              </a:spcBef>
            </a:pPr>
            <a:r>
              <a:rPr sz="1700" b="1" spc="-325" dirty="0">
                <a:latin typeface="Malgun Gothic"/>
                <a:cs typeface="Malgun Gothic"/>
              </a:rPr>
              <a:t>데이터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기반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정책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수립의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50" dirty="0">
                <a:latin typeface="Malgun Gothic"/>
                <a:cs typeface="Malgun Gothic"/>
              </a:rPr>
              <a:t>한계</a:t>
            </a:r>
            <a:endParaRPr sz="1700" dirty="0">
              <a:latin typeface="Malgun Gothic"/>
              <a:cs typeface="Malgun Gothic"/>
            </a:endParaRPr>
          </a:p>
          <a:p>
            <a:pPr marL="12700" marR="5080">
              <a:lnSpc>
                <a:spcPct val="148100"/>
              </a:lnSpc>
              <a:spcBef>
                <a:spcPts val="30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효율적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수요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예측과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체계적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대응의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한계</a:t>
            </a:r>
            <a:r>
              <a:rPr sz="1350" spc="50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현장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중심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대응으로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 err="1">
                <a:solidFill>
                  <a:srgbClr val="374050"/>
                </a:solidFill>
                <a:latin typeface="Dotum"/>
                <a:cs typeface="Dotum"/>
              </a:rPr>
              <a:t>인한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endParaRPr lang="en-US" sz="1350" spc="-110" dirty="0">
              <a:solidFill>
                <a:srgbClr val="374050"/>
              </a:solidFill>
              <a:latin typeface="Dotum"/>
              <a:cs typeface="Dotum"/>
            </a:endParaRPr>
          </a:p>
          <a:p>
            <a:pPr marL="12700" marR="5080">
              <a:lnSpc>
                <a:spcPct val="148100"/>
              </a:lnSpc>
              <a:spcBef>
                <a:spcPts val="305"/>
              </a:spcBef>
            </a:pPr>
            <a:r>
              <a:rPr sz="1350" spc="-260" dirty="0" err="1">
                <a:solidFill>
                  <a:srgbClr val="374050"/>
                </a:solidFill>
                <a:latin typeface="Dotum"/>
                <a:cs typeface="Dotum"/>
              </a:rPr>
              <a:t>자원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낭</a:t>
            </a:r>
            <a:r>
              <a:rPr lang="ko-KR" altLang="en-US" sz="1350" spc="-285" dirty="0">
                <a:solidFill>
                  <a:srgbClr val="374050"/>
                </a:solidFill>
                <a:latin typeface="Dotum"/>
                <a:cs typeface="Dotum"/>
              </a:rPr>
              <a:t>비 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인</a:t>
            </a:r>
            <a:r>
              <a:rPr lang="ko-KR" altLang="en-US" sz="1350" spc="-260" dirty="0" err="1">
                <a:solidFill>
                  <a:srgbClr val="374050"/>
                </a:solidFill>
                <a:latin typeface="Dotum"/>
                <a:cs typeface="Dotum"/>
              </a:rPr>
              <a:t>프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라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개선을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위한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데이터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기반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전략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필요</a:t>
            </a:r>
            <a:endParaRPr sz="1350" dirty="0">
              <a:latin typeface="Dotum"/>
              <a:cs typeface="Dotum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324599" y="1514475"/>
            <a:ext cx="5257800" cy="1676400"/>
            <a:chOff x="6324599" y="1514475"/>
            <a:chExt cx="5257800" cy="1676400"/>
          </a:xfrm>
        </p:grpSpPr>
        <p:sp>
          <p:nvSpPr>
            <p:cNvPr id="26" name="object 26"/>
            <p:cNvSpPr/>
            <p:nvPr/>
          </p:nvSpPr>
          <p:spPr>
            <a:xfrm>
              <a:off x="6343648" y="1514475"/>
              <a:ext cx="5238750" cy="1676400"/>
            </a:xfrm>
            <a:custGeom>
              <a:avLst/>
              <a:gdLst/>
              <a:ahLst/>
              <a:cxnLst/>
              <a:rect l="l" t="t" r="r" b="b"/>
              <a:pathLst>
                <a:path w="5238750" h="1676400">
                  <a:moveTo>
                    <a:pt x="5167553" y="1676399"/>
                  </a:moveTo>
                  <a:lnTo>
                    <a:pt x="53397" y="1676399"/>
                  </a:lnTo>
                  <a:lnTo>
                    <a:pt x="49681" y="1675911"/>
                  </a:lnTo>
                  <a:lnTo>
                    <a:pt x="14085" y="1650542"/>
                  </a:lnTo>
                  <a:lnTo>
                    <a:pt x="366" y="1610158"/>
                  </a:lnTo>
                  <a:lnTo>
                    <a:pt x="0" y="1605202"/>
                  </a:lnTo>
                  <a:lnTo>
                    <a:pt x="0" y="1600199"/>
                  </a:lnTo>
                  <a:lnTo>
                    <a:pt x="0" y="71196"/>
                  </a:lnTo>
                  <a:lnTo>
                    <a:pt x="11716" y="29705"/>
                  </a:lnTo>
                  <a:lnTo>
                    <a:pt x="42320" y="2440"/>
                  </a:lnTo>
                  <a:lnTo>
                    <a:pt x="53397" y="0"/>
                  </a:lnTo>
                  <a:lnTo>
                    <a:pt x="5167553" y="0"/>
                  </a:lnTo>
                  <a:lnTo>
                    <a:pt x="5209042" y="15621"/>
                  </a:lnTo>
                  <a:lnTo>
                    <a:pt x="5234862" y="51661"/>
                  </a:lnTo>
                  <a:lnTo>
                    <a:pt x="5238749" y="71196"/>
                  </a:lnTo>
                  <a:lnTo>
                    <a:pt x="5238749" y="1605202"/>
                  </a:lnTo>
                  <a:lnTo>
                    <a:pt x="5223126" y="1646693"/>
                  </a:lnTo>
                  <a:lnTo>
                    <a:pt x="5187087" y="1672513"/>
                  </a:lnTo>
                  <a:lnTo>
                    <a:pt x="5172507" y="1675911"/>
                  </a:lnTo>
                  <a:lnTo>
                    <a:pt x="5167553" y="16763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324599" y="1514752"/>
              <a:ext cx="70485" cy="1676400"/>
            </a:xfrm>
            <a:custGeom>
              <a:avLst/>
              <a:gdLst/>
              <a:ahLst/>
              <a:cxnLst/>
              <a:rect l="l" t="t" r="r" b="b"/>
              <a:pathLst>
                <a:path w="70485" h="1676400">
                  <a:moveTo>
                    <a:pt x="70450" y="1675844"/>
                  </a:moveTo>
                  <a:lnTo>
                    <a:pt x="33857" y="1663291"/>
                  </a:lnTo>
                  <a:lnTo>
                    <a:pt x="5800" y="1629082"/>
                  </a:lnTo>
                  <a:lnTo>
                    <a:pt x="0" y="1599922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8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1000" y="46761"/>
                  </a:lnTo>
                  <a:lnTo>
                    <a:pt x="38100" y="75922"/>
                  </a:lnTo>
                  <a:lnTo>
                    <a:pt x="38100" y="1599922"/>
                  </a:lnTo>
                  <a:lnTo>
                    <a:pt x="44515" y="1642264"/>
                  </a:lnTo>
                  <a:lnTo>
                    <a:pt x="66287" y="1674188"/>
                  </a:lnTo>
                  <a:lnTo>
                    <a:pt x="70450" y="1675844"/>
                  </a:lnTo>
                  <a:close/>
                </a:path>
              </a:pathLst>
            </a:custGeom>
            <a:solidFill>
              <a:srgbClr val="2D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1299" y="1790699"/>
              <a:ext cx="190499" cy="19049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845300" y="1724660"/>
            <a:ext cx="362204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325" dirty="0">
                <a:latin typeface="Malgun Gothic"/>
                <a:cs typeface="Malgun Gothic"/>
              </a:rPr>
              <a:t>실시간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정보만으로는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해결되지</a:t>
            </a:r>
            <a:r>
              <a:rPr sz="1700" b="1" spc="-170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않는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이용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50" dirty="0">
                <a:latin typeface="Malgun Gothic"/>
                <a:cs typeface="Malgun Gothic"/>
              </a:rPr>
              <a:t>불편</a:t>
            </a:r>
            <a:endParaRPr sz="1700">
              <a:latin typeface="Malgun Gothic"/>
              <a:cs typeface="Malgun Gothic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04862" y="2181224"/>
            <a:ext cx="10777536" cy="4067174"/>
            <a:chOff x="804862" y="2181224"/>
            <a:chExt cx="10777536" cy="4067174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1299" y="2181224"/>
              <a:ext cx="114299" cy="114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1299" y="2486024"/>
              <a:ext cx="114299" cy="114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1299" y="2790824"/>
              <a:ext cx="114299" cy="114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4599" y="3495674"/>
              <a:ext cx="5257799" cy="18287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4862" y="6095999"/>
              <a:ext cx="104768" cy="15239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6769100" y="2120138"/>
            <a:ext cx="30861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현재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따릉이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플랫폼은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실시간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대여소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현황만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제공</a:t>
            </a:r>
            <a:endParaRPr sz="1350" dirty="0">
              <a:latin typeface="Dotum"/>
              <a:cs typeface="Dotum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69100" y="2424938"/>
            <a:ext cx="370649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350" spc="-240" dirty="0">
                <a:solidFill>
                  <a:srgbClr val="374050"/>
                </a:solidFill>
                <a:latin typeface="Dotum"/>
                <a:cs typeface="Dotum"/>
              </a:rPr>
              <a:t>출퇴근 시간대 자전거 부족 현상</a:t>
            </a:r>
            <a:endParaRPr sz="1350" dirty="0">
              <a:latin typeface="Dotum"/>
              <a:cs typeface="Dotum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69100" y="2729738"/>
            <a:ext cx="275590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350" spc="-260" dirty="0">
                <a:solidFill>
                  <a:srgbClr val="374050"/>
                </a:solidFill>
                <a:latin typeface="Dotum"/>
                <a:cs typeface="Dotum"/>
              </a:rPr>
              <a:t>특정 대여소에만  집중적 반납 현상  발생 </a:t>
            </a:r>
            <a:endParaRPr sz="1350" dirty="0">
              <a:latin typeface="Dotum"/>
              <a:cs typeface="Dotum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71371" y="5385051"/>
            <a:ext cx="136461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180" dirty="0">
                <a:solidFill>
                  <a:srgbClr val="6A7280"/>
                </a:solidFill>
                <a:latin typeface="Dotum"/>
                <a:cs typeface="Dotum"/>
              </a:rPr>
              <a:t>출처</a:t>
            </a:r>
            <a:r>
              <a:rPr sz="1200" i="1" spc="-180" dirty="0">
                <a:solidFill>
                  <a:srgbClr val="6A7280"/>
                </a:solidFill>
                <a:latin typeface="Arial"/>
                <a:cs typeface="Arial"/>
              </a:rPr>
              <a:t>:</a:t>
            </a:r>
            <a:r>
              <a:rPr sz="1200" i="1" spc="-30" dirty="0">
                <a:solidFill>
                  <a:srgbClr val="6A7280"/>
                </a:solidFill>
                <a:latin typeface="Arial"/>
                <a:cs typeface="Arial"/>
              </a:rPr>
              <a:t> </a:t>
            </a:r>
            <a:r>
              <a:rPr sz="1200" spc="-240" dirty="0">
                <a:solidFill>
                  <a:srgbClr val="6A7280"/>
                </a:solidFill>
                <a:latin typeface="Dotum"/>
                <a:cs typeface="Dotum"/>
              </a:rPr>
              <a:t>서울시</a:t>
            </a:r>
            <a:r>
              <a:rPr sz="1200" spc="-100" dirty="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sz="1200" spc="-225" dirty="0">
                <a:solidFill>
                  <a:srgbClr val="6A7280"/>
                </a:solidFill>
                <a:latin typeface="Dotum"/>
                <a:cs typeface="Dotum"/>
              </a:rPr>
              <a:t>미디어허브</a:t>
            </a:r>
            <a:endParaRPr sz="1200">
              <a:latin typeface="Dotum"/>
              <a:cs typeface="Dotum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20572" y="6044437"/>
            <a:ext cx="745617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latin typeface="Dotum"/>
                <a:cs typeface="Dotum"/>
              </a:rPr>
              <a:t>따릉이의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지속적인</a:t>
            </a:r>
            <a:r>
              <a:rPr sz="1350" spc="-10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이용</a:t>
            </a:r>
            <a:r>
              <a:rPr sz="1350" spc="-10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증가에도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20" dirty="0">
                <a:latin typeface="Dotum"/>
                <a:cs typeface="Dotum"/>
              </a:rPr>
              <a:t>불구하고</a:t>
            </a:r>
            <a:r>
              <a:rPr sz="1350" spc="-220" dirty="0">
                <a:latin typeface="Tahoma"/>
                <a:cs typeface="Tahoma"/>
              </a:rPr>
              <a:t>,</a:t>
            </a:r>
            <a:r>
              <a:rPr sz="1350" spc="-75" dirty="0">
                <a:latin typeface="Tahoma"/>
                <a:cs typeface="Tahoma"/>
              </a:rPr>
              <a:t> </a:t>
            </a:r>
            <a:r>
              <a:rPr sz="1350" spc="-200" dirty="0">
                <a:latin typeface="Dotum"/>
                <a:cs typeface="Dotum"/>
              </a:rPr>
              <a:t>수요</a:t>
            </a:r>
            <a:r>
              <a:rPr sz="1350" spc="-200" dirty="0">
                <a:latin typeface="Tahoma"/>
                <a:cs typeface="Tahoma"/>
              </a:rPr>
              <a:t>-</a:t>
            </a:r>
            <a:r>
              <a:rPr sz="1350" spc="-260" dirty="0">
                <a:latin typeface="Dotum"/>
                <a:cs typeface="Dotum"/>
              </a:rPr>
              <a:t>공급</a:t>
            </a:r>
            <a:r>
              <a:rPr sz="1350" spc="-10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불균형과</a:t>
            </a:r>
            <a:r>
              <a:rPr sz="1350" spc="-10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데이터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활용</a:t>
            </a:r>
            <a:r>
              <a:rPr sz="1350" spc="-10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부족이</a:t>
            </a:r>
            <a:r>
              <a:rPr sz="1350" spc="-10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시민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불편을</a:t>
            </a:r>
            <a:r>
              <a:rPr sz="1350" spc="-10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가중시키고</a:t>
            </a:r>
            <a:r>
              <a:rPr sz="1350" spc="-100" dirty="0">
                <a:latin typeface="Dotum"/>
                <a:cs typeface="Dotum"/>
              </a:rPr>
              <a:t> </a:t>
            </a:r>
            <a:r>
              <a:rPr sz="1350" spc="-110" dirty="0">
                <a:latin typeface="Dotum"/>
                <a:cs typeface="Dotum"/>
              </a:rPr>
              <a:t>있습니다</a:t>
            </a:r>
            <a:r>
              <a:rPr sz="1350" spc="-110" dirty="0">
                <a:latin typeface="Tahoma"/>
                <a:cs typeface="Tahoma"/>
              </a:rPr>
              <a:t>.</a:t>
            </a:r>
            <a:endParaRPr sz="1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rcRect b="15906"/>
          <a:stretch>
            <a:fillRect/>
          </a:stretch>
        </p:blipFill>
        <p:spPr>
          <a:xfrm>
            <a:off x="0" y="0"/>
            <a:ext cx="12191999" cy="6856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80" dirty="0"/>
              <a:t>해결</a:t>
            </a:r>
            <a:r>
              <a:rPr spc="-320" dirty="0"/>
              <a:t> </a:t>
            </a:r>
            <a:r>
              <a:rPr spc="-580" dirty="0"/>
              <a:t>방안</a:t>
            </a:r>
            <a:r>
              <a:rPr spc="-320" dirty="0"/>
              <a:t> </a:t>
            </a:r>
            <a:r>
              <a:rPr sz="3200" spc="-150" dirty="0">
                <a:latin typeface="Arial"/>
                <a:cs typeface="Arial"/>
              </a:rPr>
              <a:t>(Solution)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599" y="1294606"/>
            <a:ext cx="6219825" cy="5257318"/>
            <a:chOff x="609599" y="1438274"/>
            <a:chExt cx="6219825" cy="5486678"/>
          </a:xfrm>
        </p:grpSpPr>
        <p:sp>
          <p:nvSpPr>
            <p:cNvPr id="5" name="object 5"/>
            <p:cNvSpPr/>
            <p:nvPr/>
          </p:nvSpPr>
          <p:spPr>
            <a:xfrm>
              <a:off x="628649" y="1438274"/>
              <a:ext cx="6200775" cy="1676400"/>
            </a:xfrm>
            <a:custGeom>
              <a:avLst/>
              <a:gdLst/>
              <a:ahLst/>
              <a:cxnLst/>
              <a:rect l="l" t="t" r="r" b="b"/>
              <a:pathLst>
                <a:path w="6200775" h="1676400">
                  <a:moveTo>
                    <a:pt x="6129577" y="1676399"/>
                  </a:moveTo>
                  <a:lnTo>
                    <a:pt x="53397" y="1676399"/>
                  </a:lnTo>
                  <a:lnTo>
                    <a:pt x="49680" y="1675911"/>
                  </a:lnTo>
                  <a:lnTo>
                    <a:pt x="14085" y="1650543"/>
                  </a:lnTo>
                  <a:lnTo>
                    <a:pt x="366" y="1610157"/>
                  </a:lnTo>
                  <a:lnTo>
                    <a:pt x="0" y="1605202"/>
                  </a:lnTo>
                  <a:lnTo>
                    <a:pt x="0" y="1600199"/>
                  </a:lnTo>
                  <a:lnTo>
                    <a:pt x="0" y="71196"/>
                  </a:lnTo>
                  <a:lnTo>
                    <a:pt x="11716" y="29705"/>
                  </a:lnTo>
                  <a:lnTo>
                    <a:pt x="42320" y="2440"/>
                  </a:lnTo>
                  <a:lnTo>
                    <a:pt x="53397" y="0"/>
                  </a:lnTo>
                  <a:lnTo>
                    <a:pt x="6129577" y="0"/>
                  </a:lnTo>
                  <a:lnTo>
                    <a:pt x="6171069" y="15621"/>
                  </a:lnTo>
                  <a:lnTo>
                    <a:pt x="6196888" y="51661"/>
                  </a:lnTo>
                  <a:lnTo>
                    <a:pt x="6200774" y="71196"/>
                  </a:lnTo>
                  <a:lnTo>
                    <a:pt x="6200774" y="1605202"/>
                  </a:lnTo>
                  <a:lnTo>
                    <a:pt x="6185152" y="1646693"/>
                  </a:lnTo>
                  <a:lnTo>
                    <a:pt x="6149111" y="1672513"/>
                  </a:lnTo>
                  <a:lnTo>
                    <a:pt x="6134532" y="1675911"/>
                  </a:lnTo>
                  <a:lnTo>
                    <a:pt x="6129577" y="16763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609599" y="1438552"/>
              <a:ext cx="70485" cy="1676400"/>
            </a:xfrm>
            <a:custGeom>
              <a:avLst/>
              <a:gdLst/>
              <a:ahLst/>
              <a:cxnLst/>
              <a:rect l="l" t="t" r="r" b="b"/>
              <a:pathLst>
                <a:path w="70484" h="1676400">
                  <a:moveTo>
                    <a:pt x="70449" y="1675844"/>
                  </a:moveTo>
                  <a:lnTo>
                    <a:pt x="33857" y="1663291"/>
                  </a:lnTo>
                  <a:lnTo>
                    <a:pt x="5800" y="1629082"/>
                  </a:lnTo>
                  <a:lnTo>
                    <a:pt x="0" y="1599922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1000" y="46761"/>
                  </a:lnTo>
                  <a:lnTo>
                    <a:pt x="38100" y="75922"/>
                  </a:lnTo>
                  <a:lnTo>
                    <a:pt x="38100" y="1599922"/>
                  </a:lnTo>
                  <a:lnTo>
                    <a:pt x="44514" y="1642264"/>
                  </a:lnTo>
                  <a:lnTo>
                    <a:pt x="66287" y="1674188"/>
                  </a:lnTo>
                  <a:lnTo>
                    <a:pt x="70449" y="1675844"/>
                  </a:lnTo>
                  <a:close/>
                </a:path>
              </a:pathLst>
            </a:custGeom>
            <a:solidFill>
              <a:srgbClr val="2D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8649" y="3343274"/>
              <a:ext cx="6200775" cy="1676400"/>
            </a:xfrm>
            <a:custGeom>
              <a:avLst/>
              <a:gdLst/>
              <a:ahLst/>
              <a:cxnLst/>
              <a:rect l="l" t="t" r="r" b="b"/>
              <a:pathLst>
                <a:path w="6200775" h="1676400">
                  <a:moveTo>
                    <a:pt x="6129577" y="1676399"/>
                  </a:moveTo>
                  <a:lnTo>
                    <a:pt x="53397" y="1676399"/>
                  </a:lnTo>
                  <a:lnTo>
                    <a:pt x="49680" y="1675911"/>
                  </a:lnTo>
                  <a:lnTo>
                    <a:pt x="14085" y="1650542"/>
                  </a:lnTo>
                  <a:lnTo>
                    <a:pt x="366" y="1610157"/>
                  </a:lnTo>
                  <a:lnTo>
                    <a:pt x="0" y="1605203"/>
                  </a:lnTo>
                  <a:lnTo>
                    <a:pt x="0" y="1600199"/>
                  </a:lnTo>
                  <a:lnTo>
                    <a:pt x="0" y="71196"/>
                  </a:lnTo>
                  <a:lnTo>
                    <a:pt x="11716" y="29704"/>
                  </a:lnTo>
                  <a:lnTo>
                    <a:pt x="42320" y="2440"/>
                  </a:lnTo>
                  <a:lnTo>
                    <a:pt x="53397" y="0"/>
                  </a:lnTo>
                  <a:lnTo>
                    <a:pt x="6129577" y="0"/>
                  </a:lnTo>
                  <a:lnTo>
                    <a:pt x="6171069" y="15621"/>
                  </a:lnTo>
                  <a:lnTo>
                    <a:pt x="6196888" y="51661"/>
                  </a:lnTo>
                  <a:lnTo>
                    <a:pt x="6200774" y="71196"/>
                  </a:lnTo>
                  <a:lnTo>
                    <a:pt x="6200774" y="1605203"/>
                  </a:lnTo>
                  <a:lnTo>
                    <a:pt x="6185152" y="1646693"/>
                  </a:lnTo>
                  <a:lnTo>
                    <a:pt x="6149111" y="1672513"/>
                  </a:lnTo>
                  <a:lnTo>
                    <a:pt x="6134532" y="1675911"/>
                  </a:lnTo>
                  <a:lnTo>
                    <a:pt x="6129577" y="16763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599" y="3343552"/>
              <a:ext cx="70485" cy="1676400"/>
            </a:xfrm>
            <a:custGeom>
              <a:avLst/>
              <a:gdLst/>
              <a:ahLst/>
              <a:cxnLst/>
              <a:rect l="l" t="t" r="r" b="b"/>
              <a:pathLst>
                <a:path w="70484" h="1676400">
                  <a:moveTo>
                    <a:pt x="70450" y="1675844"/>
                  </a:moveTo>
                  <a:lnTo>
                    <a:pt x="33857" y="1663291"/>
                  </a:lnTo>
                  <a:lnTo>
                    <a:pt x="5800" y="1629082"/>
                  </a:lnTo>
                  <a:lnTo>
                    <a:pt x="0" y="1599922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1000" y="46761"/>
                  </a:lnTo>
                  <a:lnTo>
                    <a:pt x="38100" y="75922"/>
                  </a:lnTo>
                  <a:lnTo>
                    <a:pt x="38100" y="1599922"/>
                  </a:lnTo>
                  <a:lnTo>
                    <a:pt x="44514" y="1642264"/>
                  </a:lnTo>
                  <a:lnTo>
                    <a:pt x="66287" y="1674188"/>
                  </a:lnTo>
                  <a:lnTo>
                    <a:pt x="70450" y="1675844"/>
                  </a:lnTo>
                  <a:close/>
                </a:path>
              </a:pathLst>
            </a:custGeom>
            <a:solidFill>
              <a:srgbClr val="2D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8649" y="5248274"/>
              <a:ext cx="6200775" cy="1676400"/>
            </a:xfrm>
            <a:custGeom>
              <a:avLst/>
              <a:gdLst/>
              <a:ahLst/>
              <a:cxnLst/>
              <a:rect l="l" t="t" r="r" b="b"/>
              <a:pathLst>
                <a:path w="6200775" h="1676400">
                  <a:moveTo>
                    <a:pt x="6129577" y="1676399"/>
                  </a:moveTo>
                  <a:lnTo>
                    <a:pt x="53397" y="1676399"/>
                  </a:lnTo>
                  <a:lnTo>
                    <a:pt x="49680" y="1675911"/>
                  </a:lnTo>
                  <a:lnTo>
                    <a:pt x="14085" y="1650542"/>
                  </a:lnTo>
                  <a:lnTo>
                    <a:pt x="366" y="1610157"/>
                  </a:lnTo>
                  <a:lnTo>
                    <a:pt x="0" y="1605202"/>
                  </a:lnTo>
                  <a:lnTo>
                    <a:pt x="0" y="1600199"/>
                  </a:lnTo>
                  <a:lnTo>
                    <a:pt x="0" y="71196"/>
                  </a:lnTo>
                  <a:lnTo>
                    <a:pt x="11716" y="29705"/>
                  </a:lnTo>
                  <a:lnTo>
                    <a:pt x="42320" y="2439"/>
                  </a:lnTo>
                  <a:lnTo>
                    <a:pt x="53397" y="0"/>
                  </a:lnTo>
                  <a:lnTo>
                    <a:pt x="6129577" y="0"/>
                  </a:lnTo>
                  <a:lnTo>
                    <a:pt x="6171069" y="15621"/>
                  </a:lnTo>
                  <a:lnTo>
                    <a:pt x="6196888" y="51661"/>
                  </a:lnTo>
                  <a:lnTo>
                    <a:pt x="6200774" y="71196"/>
                  </a:lnTo>
                  <a:lnTo>
                    <a:pt x="6200774" y="1605202"/>
                  </a:lnTo>
                  <a:lnTo>
                    <a:pt x="6185152" y="1646693"/>
                  </a:lnTo>
                  <a:lnTo>
                    <a:pt x="6149111" y="1672513"/>
                  </a:lnTo>
                  <a:lnTo>
                    <a:pt x="6134532" y="1675911"/>
                  </a:lnTo>
                  <a:lnTo>
                    <a:pt x="6129577" y="16763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9599" y="5248552"/>
              <a:ext cx="70485" cy="1676400"/>
            </a:xfrm>
            <a:custGeom>
              <a:avLst/>
              <a:gdLst/>
              <a:ahLst/>
              <a:cxnLst/>
              <a:rect l="l" t="t" r="r" b="b"/>
              <a:pathLst>
                <a:path w="70484" h="1676400">
                  <a:moveTo>
                    <a:pt x="70449" y="1675844"/>
                  </a:moveTo>
                  <a:lnTo>
                    <a:pt x="33857" y="1663291"/>
                  </a:lnTo>
                  <a:lnTo>
                    <a:pt x="5800" y="1629082"/>
                  </a:lnTo>
                  <a:lnTo>
                    <a:pt x="0" y="1599922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1000" y="46761"/>
                  </a:lnTo>
                  <a:lnTo>
                    <a:pt x="38100" y="75922"/>
                  </a:lnTo>
                  <a:lnTo>
                    <a:pt x="38100" y="1599922"/>
                  </a:lnTo>
                  <a:lnTo>
                    <a:pt x="44514" y="1642263"/>
                  </a:lnTo>
                  <a:lnTo>
                    <a:pt x="66287" y="1674188"/>
                  </a:lnTo>
                  <a:lnTo>
                    <a:pt x="70449" y="1675844"/>
                  </a:lnTo>
                  <a:close/>
                </a:path>
              </a:pathLst>
            </a:custGeom>
            <a:solidFill>
              <a:srgbClr val="2D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299" y="1666875"/>
              <a:ext cx="571499" cy="5714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749" y="1852612"/>
              <a:ext cx="228600" cy="20002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25599" y="1370806"/>
            <a:ext cx="292100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325" dirty="0">
                <a:latin typeface="Malgun Gothic"/>
                <a:cs typeface="Malgun Gothic"/>
              </a:rPr>
              <a:t>데이터</a:t>
            </a:r>
            <a:r>
              <a:rPr sz="1700" b="1" spc="-180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분석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기반의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수요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예측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50" dirty="0">
                <a:latin typeface="Malgun Gothic"/>
                <a:cs typeface="Malgun Gothic"/>
              </a:rPr>
              <a:t>시스템</a:t>
            </a:r>
            <a:endParaRPr sz="170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35150" y="1668138"/>
            <a:ext cx="29032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100"/>
              </a:lnSpc>
              <a:spcBef>
                <a:spcPts val="100"/>
              </a:spcBef>
            </a:pPr>
            <a:r>
              <a:rPr sz="1350" spc="-210" dirty="0">
                <a:solidFill>
                  <a:srgbClr val="374050"/>
                </a:solidFill>
                <a:latin typeface="Dotum"/>
                <a:cs typeface="Dotum"/>
              </a:rPr>
              <a:t>시간대</a:t>
            </a:r>
            <a:r>
              <a:rPr sz="1350" spc="-210" dirty="0">
                <a:solidFill>
                  <a:srgbClr val="374050"/>
                </a:solidFill>
                <a:latin typeface="Microsoft Sans Serif"/>
                <a:cs typeface="Microsoft Sans Serif"/>
              </a:rPr>
              <a:t>,</a:t>
            </a:r>
            <a:r>
              <a:rPr sz="135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1350" spc="-195" dirty="0">
                <a:solidFill>
                  <a:srgbClr val="374050"/>
                </a:solidFill>
                <a:latin typeface="Dotum"/>
                <a:cs typeface="Dotum"/>
              </a:rPr>
              <a:t>요일</a:t>
            </a:r>
            <a:r>
              <a:rPr sz="1350" spc="-195" dirty="0">
                <a:solidFill>
                  <a:srgbClr val="374050"/>
                </a:solidFill>
                <a:latin typeface="Microsoft Sans Serif"/>
                <a:cs typeface="Microsoft Sans Serif"/>
              </a:rPr>
              <a:t>,</a:t>
            </a:r>
            <a:r>
              <a:rPr sz="1350" spc="-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1350" spc="-195" dirty="0">
                <a:solidFill>
                  <a:srgbClr val="374050"/>
                </a:solidFill>
                <a:latin typeface="Dotum"/>
                <a:cs typeface="Dotum"/>
              </a:rPr>
              <a:t>계절</a:t>
            </a:r>
            <a:r>
              <a:rPr sz="1350" spc="-195" dirty="0">
                <a:solidFill>
                  <a:srgbClr val="374050"/>
                </a:solidFill>
                <a:latin typeface="Microsoft Sans Serif"/>
                <a:cs typeface="Microsoft Sans Serif"/>
              </a:rPr>
              <a:t>,</a:t>
            </a:r>
            <a:r>
              <a:rPr sz="1350" spc="-10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지역별</a:t>
            </a:r>
            <a:r>
              <a:rPr sz="1350" spc="-9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이용</a:t>
            </a:r>
            <a:r>
              <a:rPr sz="1350" spc="-10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데이터</a:t>
            </a:r>
            <a:r>
              <a:rPr sz="1350" spc="-9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분석</a:t>
            </a:r>
            <a:r>
              <a:rPr sz="1350" spc="50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혼잡도가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예상되는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시간과</a:t>
            </a:r>
            <a:r>
              <a:rPr sz="1350" spc="-10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위치를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사전에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예측</a:t>
            </a:r>
            <a:endParaRPr sz="1350">
              <a:latin typeface="Dotum"/>
              <a:cs typeface="Dotum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35150" y="2375884"/>
            <a:ext cx="298831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실시간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정보가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아닌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패턴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기반의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예측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안내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제공</a:t>
            </a:r>
            <a:endParaRPr sz="1350">
              <a:latin typeface="Dotum"/>
              <a:cs typeface="Dot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25599" y="3275805"/>
            <a:ext cx="3708401" cy="1275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325" dirty="0">
                <a:latin typeface="Malgun Gothic"/>
                <a:cs typeface="Malgun Gothic"/>
              </a:rPr>
              <a:t>개인</a:t>
            </a:r>
            <a:r>
              <a:rPr sz="1700" b="1" spc="-180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맞춤형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이용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가이드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및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정책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50" dirty="0">
                <a:latin typeface="Malgun Gothic"/>
                <a:cs typeface="Malgun Gothic"/>
              </a:rPr>
              <a:t>피드백</a:t>
            </a:r>
            <a:endParaRPr sz="1700" dirty="0">
              <a:latin typeface="Malgun Gothic"/>
              <a:cs typeface="Malgun Gothic"/>
            </a:endParaRPr>
          </a:p>
          <a:p>
            <a:pPr marL="221615" marR="327660">
              <a:lnSpc>
                <a:spcPct val="148100"/>
              </a:lnSpc>
              <a:spcBef>
                <a:spcPts val="30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반복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이용자의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이동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경로와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 err="1">
                <a:solidFill>
                  <a:srgbClr val="374050"/>
                </a:solidFill>
                <a:latin typeface="Dotum"/>
                <a:cs typeface="Dotum"/>
              </a:rPr>
              <a:t>시간대를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 err="1">
                <a:solidFill>
                  <a:srgbClr val="374050"/>
                </a:solidFill>
                <a:latin typeface="Dotum"/>
                <a:cs typeface="Dotum"/>
              </a:rPr>
              <a:t>분석</a:t>
            </a:r>
            <a:r>
              <a:rPr lang="ko-KR" altLang="en-US" sz="1350" spc="-285" dirty="0">
                <a:solidFill>
                  <a:srgbClr val="374050"/>
                </a:solidFill>
                <a:latin typeface="Dotum"/>
                <a:cs typeface="Dotum"/>
              </a:rPr>
              <a:t>해  </a:t>
            </a:r>
            <a:endParaRPr lang="en-US" altLang="ko-KR" sz="1350" spc="-285" dirty="0">
              <a:solidFill>
                <a:srgbClr val="374050"/>
              </a:solidFill>
              <a:latin typeface="Dotum"/>
              <a:cs typeface="Dotum"/>
            </a:endParaRPr>
          </a:p>
          <a:p>
            <a:pPr marL="221615" marR="327660">
              <a:lnSpc>
                <a:spcPct val="148100"/>
              </a:lnSpc>
              <a:spcBef>
                <a:spcPts val="305"/>
              </a:spcBef>
            </a:pPr>
            <a:r>
              <a:rPr lang="ko-KR" altLang="en-US" sz="1350" spc="-260" dirty="0">
                <a:solidFill>
                  <a:srgbClr val="374050"/>
                </a:solidFill>
                <a:latin typeface="Dotum"/>
                <a:cs typeface="Dotum"/>
              </a:rPr>
              <a:t>개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인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맞춤형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대여소와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최적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시간대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추천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서비스</a:t>
            </a:r>
            <a:endParaRPr sz="1350" dirty="0">
              <a:latin typeface="Dotum"/>
              <a:cs typeface="Dotum"/>
            </a:endParaRPr>
          </a:p>
          <a:p>
            <a:pPr marL="221615">
              <a:lnSpc>
                <a:spcPct val="100000"/>
              </a:lnSpc>
              <a:spcBef>
                <a:spcPts val="780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집중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수요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구간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정보를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행정기관에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정책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자료로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95" dirty="0">
                <a:solidFill>
                  <a:srgbClr val="374050"/>
                </a:solidFill>
                <a:latin typeface="Dotum"/>
                <a:cs typeface="Dotum"/>
              </a:rPr>
              <a:t>제공</a:t>
            </a:r>
            <a:endParaRPr sz="1350" dirty="0">
              <a:latin typeface="Dotum"/>
              <a:cs typeface="Dotum"/>
            </a:endParaRPr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6299" y="5342888"/>
            <a:ext cx="571499" cy="571499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1019174" y="5514338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50006" y="42862"/>
                </a:moveTo>
                <a:lnTo>
                  <a:pt x="28575" y="42862"/>
                </a:lnTo>
                <a:lnTo>
                  <a:pt x="28575" y="4777"/>
                </a:lnTo>
                <a:lnTo>
                  <a:pt x="33352" y="0"/>
                </a:lnTo>
                <a:lnTo>
                  <a:pt x="45228" y="0"/>
                </a:lnTo>
                <a:lnTo>
                  <a:pt x="50006" y="4777"/>
                </a:lnTo>
                <a:lnTo>
                  <a:pt x="50006" y="42862"/>
                </a:lnTo>
                <a:close/>
              </a:path>
              <a:path w="285750" h="228600">
                <a:moveTo>
                  <a:pt x="100012" y="42862"/>
                </a:moveTo>
                <a:lnTo>
                  <a:pt x="78581" y="42862"/>
                </a:lnTo>
                <a:lnTo>
                  <a:pt x="78581" y="4777"/>
                </a:lnTo>
                <a:lnTo>
                  <a:pt x="83358" y="0"/>
                </a:lnTo>
                <a:lnTo>
                  <a:pt x="95235" y="0"/>
                </a:lnTo>
                <a:lnTo>
                  <a:pt x="100012" y="4777"/>
                </a:lnTo>
                <a:lnTo>
                  <a:pt x="100012" y="42862"/>
                </a:lnTo>
                <a:close/>
              </a:path>
              <a:path w="285750" h="228600">
                <a:moveTo>
                  <a:pt x="264318" y="228600"/>
                </a:moveTo>
                <a:lnTo>
                  <a:pt x="21431" y="228600"/>
                </a:lnTo>
                <a:lnTo>
                  <a:pt x="13091" y="226915"/>
                </a:lnTo>
                <a:lnTo>
                  <a:pt x="6278" y="222321"/>
                </a:lnTo>
                <a:lnTo>
                  <a:pt x="1684" y="215508"/>
                </a:lnTo>
                <a:lnTo>
                  <a:pt x="0" y="207168"/>
                </a:lnTo>
                <a:lnTo>
                  <a:pt x="0" y="64293"/>
                </a:lnTo>
                <a:lnTo>
                  <a:pt x="1684" y="55953"/>
                </a:lnTo>
                <a:lnTo>
                  <a:pt x="6278" y="49141"/>
                </a:lnTo>
                <a:lnTo>
                  <a:pt x="13091" y="44547"/>
                </a:lnTo>
                <a:lnTo>
                  <a:pt x="21431" y="42862"/>
                </a:lnTo>
                <a:lnTo>
                  <a:pt x="128587" y="42862"/>
                </a:lnTo>
                <a:lnTo>
                  <a:pt x="128587" y="21431"/>
                </a:lnTo>
                <a:lnTo>
                  <a:pt x="130272" y="13091"/>
                </a:lnTo>
                <a:lnTo>
                  <a:pt x="134866" y="6278"/>
                </a:lnTo>
                <a:lnTo>
                  <a:pt x="141678" y="1684"/>
                </a:lnTo>
                <a:lnTo>
                  <a:pt x="150018" y="0"/>
                </a:lnTo>
                <a:lnTo>
                  <a:pt x="192881" y="0"/>
                </a:lnTo>
                <a:lnTo>
                  <a:pt x="201221" y="1684"/>
                </a:lnTo>
                <a:lnTo>
                  <a:pt x="208033" y="6278"/>
                </a:lnTo>
                <a:lnTo>
                  <a:pt x="212627" y="13091"/>
                </a:lnTo>
                <a:lnTo>
                  <a:pt x="214312" y="21431"/>
                </a:lnTo>
                <a:lnTo>
                  <a:pt x="214312" y="28575"/>
                </a:lnTo>
                <a:lnTo>
                  <a:pt x="160377" y="28575"/>
                </a:lnTo>
                <a:lnTo>
                  <a:pt x="157162" y="31789"/>
                </a:lnTo>
                <a:lnTo>
                  <a:pt x="157162" y="53935"/>
                </a:lnTo>
                <a:lnTo>
                  <a:pt x="160377" y="57150"/>
                </a:lnTo>
                <a:lnTo>
                  <a:pt x="214312" y="57150"/>
                </a:lnTo>
                <a:lnTo>
                  <a:pt x="214312" y="71437"/>
                </a:lnTo>
                <a:lnTo>
                  <a:pt x="31789" y="71437"/>
                </a:lnTo>
                <a:lnTo>
                  <a:pt x="28575" y="74652"/>
                </a:lnTo>
                <a:lnTo>
                  <a:pt x="28575" y="96797"/>
                </a:lnTo>
                <a:lnTo>
                  <a:pt x="31789" y="100012"/>
                </a:lnTo>
                <a:lnTo>
                  <a:pt x="284306" y="100012"/>
                </a:lnTo>
                <a:lnTo>
                  <a:pt x="285750" y="107156"/>
                </a:lnTo>
                <a:lnTo>
                  <a:pt x="285750" y="114300"/>
                </a:lnTo>
                <a:lnTo>
                  <a:pt x="31789" y="114300"/>
                </a:lnTo>
                <a:lnTo>
                  <a:pt x="28575" y="117514"/>
                </a:lnTo>
                <a:lnTo>
                  <a:pt x="28575" y="139660"/>
                </a:lnTo>
                <a:lnTo>
                  <a:pt x="31789" y="142875"/>
                </a:lnTo>
                <a:lnTo>
                  <a:pt x="285750" y="142875"/>
                </a:lnTo>
                <a:lnTo>
                  <a:pt x="285750" y="157162"/>
                </a:lnTo>
                <a:lnTo>
                  <a:pt x="31789" y="157162"/>
                </a:lnTo>
                <a:lnTo>
                  <a:pt x="28575" y="160377"/>
                </a:lnTo>
                <a:lnTo>
                  <a:pt x="28575" y="182522"/>
                </a:lnTo>
                <a:lnTo>
                  <a:pt x="31789" y="185737"/>
                </a:lnTo>
                <a:lnTo>
                  <a:pt x="285750" y="185737"/>
                </a:lnTo>
                <a:lnTo>
                  <a:pt x="285750" y="207168"/>
                </a:lnTo>
                <a:lnTo>
                  <a:pt x="284065" y="215508"/>
                </a:lnTo>
                <a:lnTo>
                  <a:pt x="279471" y="222321"/>
                </a:lnTo>
                <a:lnTo>
                  <a:pt x="272658" y="226915"/>
                </a:lnTo>
                <a:lnTo>
                  <a:pt x="264318" y="228600"/>
                </a:lnTo>
                <a:close/>
              </a:path>
              <a:path w="285750" h="228600">
                <a:moveTo>
                  <a:pt x="214312" y="57150"/>
                </a:moveTo>
                <a:lnTo>
                  <a:pt x="182522" y="57150"/>
                </a:lnTo>
                <a:lnTo>
                  <a:pt x="185737" y="53935"/>
                </a:lnTo>
                <a:lnTo>
                  <a:pt x="185737" y="31789"/>
                </a:lnTo>
                <a:lnTo>
                  <a:pt x="182522" y="28575"/>
                </a:lnTo>
                <a:lnTo>
                  <a:pt x="214312" y="28575"/>
                </a:lnTo>
                <a:lnTo>
                  <a:pt x="214312" y="57150"/>
                </a:lnTo>
                <a:close/>
              </a:path>
              <a:path w="285750" h="228600">
                <a:moveTo>
                  <a:pt x="88939" y="100012"/>
                </a:moveTo>
                <a:lnTo>
                  <a:pt x="53935" y="100012"/>
                </a:lnTo>
                <a:lnTo>
                  <a:pt x="57150" y="96797"/>
                </a:lnTo>
                <a:lnTo>
                  <a:pt x="57150" y="74652"/>
                </a:lnTo>
                <a:lnTo>
                  <a:pt x="53935" y="71437"/>
                </a:lnTo>
                <a:lnTo>
                  <a:pt x="88939" y="71437"/>
                </a:lnTo>
                <a:lnTo>
                  <a:pt x="85725" y="74652"/>
                </a:lnTo>
                <a:lnTo>
                  <a:pt x="85725" y="96797"/>
                </a:lnTo>
                <a:lnTo>
                  <a:pt x="88939" y="100012"/>
                </a:lnTo>
                <a:close/>
              </a:path>
              <a:path w="285750" h="228600">
                <a:moveTo>
                  <a:pt x="160377" y="100012"/>
                </a:moveTo>
                <a:lnTo>
                  <a:pt x="111085" y="100012"/>
                </a:lnTo>
                <a:lnTo>
                  <a:pt x="114300" y="96797"/>
                </a:lnTo>
                <a:lnTo>
                  <a:pt x="114300" y="74652"/>
                </a:lnTo>
                <a:lnTo>
                  <a:pt x="111085" y="71437"/>
                </a:lnTo>
                <a:lnTo>
                  <a:pt x="160377" y="71437"/>
                </a:lnTo>
                <a:lnTo>
                  <a:pt x="157162" y="74652"/>
                </a:lnTo>
                <a:lnTo>
                  <a:pt x="157162" y="96797"/>
                </a:lnTo>
                <a:lnTo>
                  <a:pt x="160377" y="100012"/>
                </a:lnTo>
                <a:close/>
              </a:path>
              <a:path w="285750" h="228600">
                <a:moveTo>
                  <a:pt x="284306" y="100012"/>
                </a:moveTo>
                <a:lnTo>
                  <a:pt x="182522" y="100012"/>
                </a:lnTo>
                <a:lnTo>
                  <a:pt x="185737" y="96797"/>
                </a:lnTo>
                <a:lnTo>
                  <a:pt x="185737" y="74652"/>
                </a:lnTo>
                <a:lnTo>
                  <a:pt x="182522" y="71437"/>
                </a:lnTo>
                <a:lnTo>
                  <a:pt x="214312" y="71437"/>
                </a:lnTo>
                <a:lnTo>
                  <a:pt x="214312" y="85725"/>
                </a:lnTo>
                <a:lnTo>
                  <a:pt x="264318" y="85725"/>
                </a:lnTo>
                <a:lnTo>
                  <a:pt x="272658" y="87409"/>
                </a:lnTo>
                <a:lnTo>
                  <a:pt x="279471" y="92003"/>
                </a:lnTo>
                <a:lnTo>
                  <a:pt x="284065" y="98816"/>
                </a:lnTo>
                <a:lnTo>
                  <a:pt x="284306" y="100012"/>
                </a:lnTo>
                <a:close/>
              </a:path>
              <a:path w="285750" h="228600">
                <a:moveTo>
                  <a:pt x="88939" y="142875"/>
                </a:moveTo>
                <a:lnTo>
                  <a:pt x="53935" y="142875"/>
                </a:lnTo>
                <a:lnTo>
                  <a:pt x="57150" y="139660"/>
                </a:lnTo>
                <a:lnTo>
                  <a:pt x="57150" y="117514"/>
                </a:lnTo>
                <a:lnTo>
                  <a:pt x="53935" y="114300"/>
                </a:lnTo>
                <a:lnTo>
                  <a:pt x="88939" y="114300"/>
                </a:lnTo>
                <a:lnTo>
                  <a:pt x="85725" y="117514"/>
                </a:lnTo>
                <a:lnTo>
                  <a:pt x="85725" y="139660"/>
                </a:lnTo>
                <a:lnTo>
                  <a:pt x="88939" y="142875"/>
                </a:lnTo>
                <a:close/>
              </a:path>
              <a:path w="285750" h="228600">
                <a:moveTo>
                  <a:pt x="160377" y="142875"/>
                </a:moveTo>
                <a:lnTo>
                  <a:pt x="111085" y="142875"/>
                </a:lnTo>
                <a:lnTo>
                  <a:pt x="114300" y="139660"/>
                </a:lnTo>
                <a:lnTo>
                  <a:pt x="114300" y="117514"/>
                </a:lnTo>
                <a:lnTo>
                  <a:pt x="111085" y="114300"/>
                </a:lnTo>
                <a:lnTo>
                  <a:pt x="160377" y="114300"/>
                </a:lnTo>
                <a:lnTo>
                  <a:pt x="157162" y="117514"/>
                </a:lnTo>
                <a:lnTo>
                  <a:pt x="157162" y="139660"/>
                </a:lnTo>
                <a:lnTo>
                  <a:pt x="160377" y="142875"/>
                </a:lnTo>
                <a:close/>
              </a:path>
              <a:path w="285750" h="228600">
                <a:moveTo>
                  <a:pt x="231814" y="142875"/>
                </a:moveTo>
                <a:lnTo>
                  <a:pt x="182522" y="142875"/>
                </a:lnTo>
                <a:lnTo>
                  <a:pt x="185737" y="139660"/>
                </a:lnTo>
                <a:lnTo>
                  <a:pt x="185737" y="117514"/>
                </a:lnTo>
                <a:lnTo>
                  <a:pt x="182522" y="114300"/>
                </a:lnTo>
                <a:lnTo>
                  <a:pt x="231814" y="114300"/>
                </a:lnTo>
                <a:lnTo>
                  <a:pt x="228600" y="117514"/>
                </a:lnTo>
                <a:lnTo>
                  <a:pt x="228600" y="139660"/>
                </a:lnTo>
                <a:lnTo>
                  <a:pt x="231814" y="142875"/>
                </a:lnTo>
                <a:close/>
              </a:path>
              <a:path w="285750" h="228600">
                <a:moveTo>
                  <a:pt x="285750" y="142875"/>
                </a:moveTo>
                <a:lnTo>
                  <a:pt x="253960" y="142875"/>
                </a:lnTo>
                <a:lnTo>
                  <a:pt x="257175" y="139660"/>
                </a:lnTo>
                <a:lnTo>
                  <a:pt x="257175" y="117514"/>
                </a:lnTo>
                <a:lnTo>
                  <a:pt x="253960" y="114300"/>
                </a:lnTo>
                <a:lnTo>
                  <a:pt x="285750" y="114300"/>
                </a:lnTo>
                <a:lnTo>
                  <a:pt x="285750" y="142875"/>
                </a:lnTo>
                <a:close/>
              </a:path>
              <a:path w="285750" h="228600">
                <a:moveTo>
                  <a:pt x="88939" y="185737"/>
                </a:moveTo>
                <a:lnTo>
                  <a:pt x="53935" y="185737"/>
                </a:lnTo>
                <a:lnTo>
                  <a:pt x="57150" y="182522"/>
                </a:lnTo>
                <a:lnTo>
                  <a:pt x="57150" y="160377"/>
                </a:lnTo>
                <a:lnTo>
                  <a:pt x="53935" y="157162"/>
                </a:lnTo>
                <a:lnTo>
                  <a:pt x="88939" y="157162"/>
                </a:lnTo>
                <a:lnTo>
                  <a:pt x="85725" y="160377"/>
                </a:lnTo>
                <a:lnTo>
                  <a:pt x="85725" y="182522"/>
                </a:lnTo>
                <a:lnTo>
                  <a:pt x="88939" y="185737"/>
                </a:lnTo>
                <a:close/>
              </a:path>
              <a:path w="285750" h="228600">
                <a:moveTo>
                  <a:pt x="231814" y="185737"/>
                </a:moveTo>
                <a:lnTo>
                  <a:pt x="111085" y="185737"/>
                </a:lnTo>
                <a:lnTo>
                  <a:pt x="114300" y="182522"/>
                </a:lnTo>
                <a:lnTo>
                  <a:pt x="114300" y="160377"/>
                </a:lnTo>
                <a:lnTo>
                  <a:pt x="111085" y="157162"/>
                </a:lnTo>
                <a:lnTo>
                  <a:pt x="231814" y="157162"/>
                </a:lnTo>
                <a:lnTo>
                  <a:pt x="228600" y="160377"/>
                </a:lnTo>
                <a:lnTo>
                  <a:pt x="228600" y="182522"/>
                </a:lnTo>
                <a:lnTo>
                  <a:pt x="231814" y="185737"/>
                </a:lnTo>
                <a:close/>
              </a:path>
              <a:path w="285750" h="228600">
                <a:moveTo>
                  <a:pt x="285750" y="185737"/>
                </a:moveTo>
                <a:lnTo>
                  <a:pt x="253960" y="185737"/>
                </a:lnTo>
                <a:lnTo>
                  <a:pt x="257175" y="182522"/>
                </a:lnTo>
                <a:lnTo>
                  <a:pt x="257175" y="160377"/>
                </a:lnTo>
                <a:lnTo>
                  <a:pt x="253960" y="157162"/>
                </a:lnTo>
                <a:lnTo>
                  <a:pt x="285750" y="157162"/>
                </a:lnTo>
                <a:lnTo>
                  <a:pt x="285750" y="1857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7347" y="5656420"/>
            <a:ext cx="135225" cy="9712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7347" y="5961220"/>
            <a:ext cx="135225" cy="9712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7347" y="6266020"/>
            <a:ext cx="135225" cy="97125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7138986" y="1443037"/>
            <a:ext cx="4438650" cy="5476875"/>
          </a:xfrm>
          <a:custGeom>
            <a:avLst/>
            <a:gdLst/>
            <a:ahLst/>
            <a:cxnLst/>
            <a:rect l="l" t="t" r="r" b="b"/>
            <a:pathLst>
              <a:path w="4438650" h="5476875">
                <a:moveTo>
                  <a:pt x="0" y="5405437"/>
                </a:moveTo>
                <a:lnTo>
                  <a:pt x="0" y="71437"/>
                </a:lnTo>
                <a:lnTo>
                  <a:pt x="0" y="66746"/>
                </a:lnTo>
                <a:lnTo>
                  <a:pt x="457" y="62101"/>
                </a:lnTo>
                <a:lnTo>
                  <a:pt x="17607" y="24240"/>
                </a:lnTo>
                <a:lnTo>
                  <a:pt x="20923" y="20923"/>
                </a:lnTo>
                <a:lnTo>
                  <a:pt x="24240" y="17606"/>
                </a:lnTo>
                <a:lnTo>
                  <a:pt x="57501" y="1372"/>
                </a:lnTo>
                <a:lnTo>
                  <a:pt x="62101" y="457"/>
                </a:lnTo>
                <a:lnTo>
                  <a:pt x="66747" y="0"/>
                </a:lnTo>
                <a:lnTo>
                  <a:pt x="71438" y="0"/>
                </a:lnTo>
                <a:lnTo>
                  <a:pt x="4367212" y="0"/>
                </a:lnTo>
                <a:lnTo>
                  <a:pt x="4371903" y="0"/>
                </a:lnTo>
                <a:lnTo>
                  <a:pt x="4376548" y="457"/>
                </a:lnTo>
                <a:lnTo>
                  <a:pt x="4381149" y="1372"/>
                </a:lnTo>
                <a:lnTo>
                  <a:pt x="4385749" y="2287"/>
                </a:lnTo>
                <a:lnTo>
                  <a:pt x="4421042" y="24240"/>
                </a:lnTo>
                <a:lnTo>
                  <a:pt x="4426609" y="31748"/>
                </a:lnTo>
                <a:lnTo>
                  <a:pt x="4429214" y="35648"/>
                </a:lnTo>
                <a:lnTo>
                  <a:pt x="4431415" y="39765"/>
                </a:lnTo>
                <a:lnTo>
                  <a:pt x="4433209" y="44099"/>
                </a:lnTo>
                <a:lnTo>
                  <a:pt x="4435005" y="48432"/>
                </a:lnTo>
                <a:lnTo>
                  <a:pt x="4436360" y="52899"/>
                </a:lnTo>
                <a:lnTo>
                  <a:pt x="4437276" y="57500"/>
                </a:lnTo>
                <a:lnTo>
                  <a:pt x="4438192" y="62101"/>
                </a:lnTo>
                <a:lnTo>
                  <a:pt x="4438650" y="66746"/>
                </a:lnTo>
                <a:lnTo>
                  <a:pt x="4438650" y="71437"/>
                </a:lnTo>
                <a:lnTo>
                  <a:pt x="4438650" y="5405437"/>
                </a:lnTo>
                <a:lnTo>
                  <a:pt x="4438650" y="5410127"/>
                </a:lnTo>
                <a:lnTo>
                  <a:pt x="4438192" y="5414773"/>
                </a:lnTo>
                <a:lnTo>
                  <a:pt x="4437276" y="5419373"/>
                </a:lnTo>
                <a:lnTo>
                  <a:pt x="4436360" y="5423973"/>
                </a:lnTo>
                <a:lnTo>
                  <a:pt x="4435005" y="5428440"/>
                </a:lnTo>
                <a:lnTo>
                  <a:pt x="4433209" y="5432774"/>
                </a:lnTo>
                <a:lnTo>
                  <a:pt x="4431415" y="5437108"/>
                </a:lnTo>
                <a:lnTo>
                  <a:pt x="4429214" y="5441224"/>
                </a:lnTo>
                <a:lnTo>
                  <a:pt x="4426609" y="5445124"/>
                </a:lnTo>
                <a:lnTo>
                  <a:pt x="4424003" y="5449025"/>
                </a:lnTo>
                <a:lnTo>
                  <a:pt x="4390217" y="5473231"/>
                </a:lnTo>
                <a:lnTo>
                  <a:pt x="4381149" y="5475501"/>
                </a:lnTo>
                <a:lnTo>
                  <a:pt x="4376548" y="5476417"/>
                </a:lnTo>
                <a:lnTo>
                  <a:pt x="4371903" y="5476874"/>
                </a:lnTo>
                <a:lnTo>
                  <a:pt x="4367212" y="5476874"/>
                </a:lnTo>
                <a:lnTo>
                  <a:pt x="71438" y="5476874"/>
                </a:lnTo>
                <a:lnTo>
                  <a:pt x="66747" y="5476874"/>
                </a:lnTo>
                <a:lnTo>
                  <a:pt x="62101" y="5476417"/>
                </a:lnTo>
                <a:lnTo>
                  <a:pt x="57501" y="5475501"/>
                </a:lnTo>
                <a:lnTo>
                  <a:pt x="52899" y="5474586"/>
                </a:lnTo>
                <a:lnTo>
                  <a:pt x="48432" y="5473231"/>
                </a:lnTo>
                <a:lnTo>
                  <a:pt x="44099" y="5471435"/>
                </a:lnTo>
                <a:lnTo>
                  <a:pt x="39766" y="5469641"/>
                </a:lnTo>
                <a:lnTo>
                  <a:pt x="35649" y="5467440"/>
                </a:lnTo>
                <a:lnTo>
                  <a:pt x="31749" y="5464834"/>
                </a:lnTo>
                <a:lnTo>
                  <a:pt x="27848" y="5462228"/>
                </a:lnTo>
                <a:lnTo>
                  <a:pt x="24240" y="5459267"/>
                </a:lnTo>
                <a:lnTo>
                  <a:pt x="20923" y="5455950"/>
                </a:lnTo>
                <a:lnTo>
                  <a:pt x="17607" y="5452634"/>
                </a:lnTo>
                <a:lnTo>
                  <a:pt x="457" y="5414773"/>
                </a:lnTo>
                <a:lnTo>
                  <a:pt x="0" y="5410127"/>
                </a:lnTo>
                <a:lnTo>
                  <a:pt x="0" y="5405437"/>
                </a:lnTo>
                <a:close/>
              </a:path>
            </a:pathLst>
          </a:custGeom>
          <a:ln w="9524">
            <a:solidFill>
              <a:srgbClr val="E4E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625599" y="5180805"/>
            <a:ext cx="338709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325" dirty="0">
                <a:latin typeface="Malgun Gothic"/>
                <a:cs typeface="Malgun Gothic"/>
              </a:rPr>
              <a:t>행정기관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250" dirty="0">
                <a:latin typeface="Malgun Gothic"/>
                <a:cs typeface="Malgun Gothic"/>
              </a:rPr>
              <a:t>연계</a:t>
            </a:r>
            <a:r>
              <a:rPr sz="1700" b="1" spc="-250" dirty="0">
                <a:latin typeface="Arial"/>
                <a:cs typeface="Arial"/>
              </a:rPr>
              <a:t>:</a:t>
            </a:r>
            <a:r>
              <a:rPr sz="1700" b="1" spc="-45" dirty="0">
                <a:latin typeface="Arial"/>
                <a:cs typeface="Arial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인프라</a:t>
            </a:r>
            <a:r>
              <a:rPr sz="1700" b="1" spc="-170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최적화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및</a:t>
            </a:r>
            <a:r>
              <a:rPr sz="1700" b="1" spc="-170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정책</a:t>
            </a:r>
            <a:r>
              <a:rPr sz="1700" b="1" spc="-170" dirty="0">
                <a:latin typeface="Malgun Gothic"/>
                <a:cs typeface="Malgun Gothic"/>
              </a:rPr>
              <a:t> </a:t>
            </a:r>
            <a:r>
              <a:rPr sz="1700" b="1" spc="-350" dirty="0">
                <a:latin typeface="Malgun Gothic"/>
                <a:cs typeface="Malgun Gothic"/>
              </a:rPr>
              <a:t>수립</a:t>
            </a:r>
            <a:endParaRPr sz="1700">
              <a:latin typeface="Malgun Gothic"/>
              <a:cs typeface="Malgun 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35150" y="5576283"/>
            <a:ext cx="284797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데이터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기반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자전거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추가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배치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및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대여소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확충</a:t>
            </a:r>
            <a:endParaRPr sz="1350" dirty="0">
              <a:latin typeface="Dotum"/>
              <a:cs typeface="Dotum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35150" y="5782938"/>
            <a:ext cx="22993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100"/>
              </a:lnSpc>
              <a:spcBef>
                <a:spcPts val="100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운영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인력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및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장비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투입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시기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최적화</a:t>
            </a:r>
            <a:r>
              <a:rPr sz="1350" spc="50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공공자전거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시스템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운영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효율성</a:t>
            </a:r>
            <a:r>
              <a:rPr sz="1350" spc="-10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향상</a:t>
            </a:r>
            <a:endParaRPr sz="1350" dirty="0">
              <a:latin typeface="Dotum"/>
              <a:cs typeface="Dotum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362775" y="1657985"/>
            <a:ext cx="211328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325" dirty="0">
                <a:latin typeface="Malgun Gothic"/>
                <a:cs typeface="Malgun Gothic"/>
              </a:rPr>
              <a:t>데이터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기반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해결책의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50" dirty="0">
                <a:latin typeface="Malgun Gothic"/>
                <a:cs typeface="Malgun Gothic"/>
              </a:rPr>
              <a:t>비전</a:t>
            </a:r>
            <a:endParaRPr sz="1700">
              <a:latin typeface="Malgun Gothic"/>
              <a:cs typeface="Malgun Gothic"/>
            </a:endParaRPr>
          </a:p>
        </p:txBody>
      </p:sp>
      <p:pic>
        <p:nvPicPr>
          <p:cNvPr id="43" name="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04755" y="4147342"/>
            <a:ext cx="115245" cy="152399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7896175" y="2176493"/>
            <a:ext cx="2299335" cy="765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latin typeface="Dotum"/>
                <a:cs typeface="Dotum"/>
              </a:rPr>
              <a:t>이용자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맞춤형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서비스로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편의성</a:t>
            </a:r>
            <a:r>
              <a:rPr sz="1350" spc="-100" dirty="0">
                <a:latin typeface="Dotum"/>
                <a:cs typeface="Dotum"/>
              </a:rPr>
              <a:t> </a:t>
            </a:r>
            <a:r>
              <a:rPr sz="1350" spc="-285" dirty="0">
                <a:latin typeface="Dotum"/>
                <a:cs typeface="Dotum"/>
              </a:rPr>
              <a:t>향상</a:t>
            </a:r>
            <a:endParaRPr sz="1350" dirty="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1019"/>
              </a:spcBef>
            </a:pPr>
            <a:endParaRPr sz="1200" dirty="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</a:pPr>
            <a:r>
              <a:rPr sz="1350" spc="-200" dirty="0">
                <a:latin typeface="Dotum"/>
                <a:cs typeface="Dotum"/>
              </a:rPr>
              <a:t>수요</a:t>
            </a:r>
            <a:r>
              <a:rPr sz="1350" spc="-200" dirty="0">
                <a:latin typeface="Tahoma"/>
                <a:cs typeface="Tahoma"/>
              </a:rPr>
              <a:t>-</a:t>
            </a:r>
            <a:r>
              <a:rPr sz="1350" spc="-260" dirty="0">
                <a:latin typeface="Dotum"/>
                <a:cs typeface="Dotum"/>
              </a:rPr>
              <a:t>공급</a:t>
            </a:r>
            <a:r>
              <a:rPr sz="1350" spc="-10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균형으로</a:t>
            </a:r>
            <a:r>
              <a:rPr sz="1350" spc="-10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자원</a:t>
            </a:r>
            <a:r>
              <a:rPr sz="1350" spc="-95" dirty="0">
                <a:latin typeface="Dotum"/>
                <a:cs typeface="Dotum"/>
              </a:rPr>
              <a:t> </a:t>
            </a:r>
            <a:r>
              <a:rPr sz="1350" spc="-285" dirty="0">
                <a:latin typeface="Dotum"/>
                <a:cs typeface="Dotum"/>
              </a:rPr>
              <a:t>효율화</a:t>
            </a:r>
            <a:endParaRPr sz="1350" dirty="0">
              <a:latin typeface="Dotum"/>
              <a:cs typeface="Dotum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896175" y="3243293"/>
            <a:ext cx="248221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latin typeface="Dotum"/>
                <a:cs typeface="Dotum"/>
              </a:rPr>
              <a:t>데이터</a:t>
            </a:r>
            <a:r>
              <a:rPr sz="1350" spc="-11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기반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정책으로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시민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만족도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85" dirty="0">
                <a:latin typeface="Dotum"/>
                <a:cs typeface="Dotum"/>
              </a:rPr>
              <a:t>증대</a:t>
            </a:r>
            <a:endParaRPr sz="1350" dirty="0">
              <a:latin typeface="Dotum"/>
              <a:cs typeface="Dotum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741394" y="4085259"/>
            <a:ext cx="3002806" cy="4289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latin typeface="Dotum"/>
                <a:cs typeface="Dotum"/>
              </a:rPr>
              <a:t>데이터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분석을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통해</a:t>
            </a:r>
            <a:r>
              <a:rPr sz="1350" spc="-10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시민에게는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편리한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10" dirty="0">
                <a:latin typeface="Dotum"/>
                <a:cs typeface="Dotum"/>
              </a:rPr>
              <a:t>이용을</a:t>
            </a:r>
            <a:r>
              <a:rPr sz="1350" spc="-210" dirty="0">
                <a:latin typeface="Tahoma"/>
                <a:cs typeface="Tahoma"/>
              </a:rPr>
              <a:t>,</a:t>
            </a:r>
            <a:r>
              <a:rPr sz="1350" spc="-75" dirty="0">
                <a:latin typeface="Tahoma"/>
                <a:cs typeface="Tahoma"/>
              </a:rPr>
              <a:t> </a:t>
            </a:r>
            <a:r>
              <a:rPr sz="1350" spc="-260" dirty="0">
                <a:latin typeface="Dotum"/>
                <a:cs typeface="Dotum"/>
              </a:rPr>
              <a:t>행정에는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효율적</a:t>
            </a:r>
            <a:r>
              <a:rPr sz="1350" spc="-10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운영을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70" dirty="0">
                <a:latin typeface="Dotum"/>
                <a:cs typeface="Dotum"/>
              </a:rPr>
              <a:t>도모합니다</a:t>
            </a:r>
            <a:endParaRPr sz="1350" dirty="0">
              <a:latin typeface="Dotum"/>
              <a:cs typeface="Dotum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7347" y="1835973"/>
            <a:ext cx="135225" cy="9712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7347" y="2140773"/>
            <a:ext cx="135225" cy="971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7347" y="2445573"/>
            <a:ext cx="135225" cy="9712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6299" y="3294220"/>
            <a:ext cx="571499" cy="571499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019174" y="3465670"/>
            <a:ext cx="279400" cy="228600"/>
          </a:xfrm>
          <a:custGeom>
            <a:avLst/>
            <a:gdLst/>
            <a:ahLst/>
            <a:cxnLst/>
            <a:rect l="l" t="t" r="r" b="b"/>
            <a:pathLst>
              <a:path w="279400" h="228600">
                <a:moveTo>
                  <a:pt x="103765" y="114299"/>
                </a:moveTo>
                <a:lnTo>
                  <a:pt x="96259" y="114299"/>
                </a:lnTo>
                <a:lnTo>
                  <a:pt x="92543" y="113933"/>
                </a:lnTo>
                <a:lnTo>
                  <a:pt x="56947" y="94907"/>
                </a:lnTo>
                <a:lnTo>
                  <a:pt x="42862" y="60902"/>
                </a:lnTo>
                <a:lnTo>
                  <a:pt x="42862" y="53397"/>
                </a:lnTo>
                <a:lnTo>
                  <a:pt x="62254" y="14085"/>
                </a:lnTo>
                <a:lnTo>
                  <a:pt x="96259" y="0"/>
                </a:lnTo>
                <a:lnTo>
                  <a:pt x="103765" y="0"/>
                </a:lnTo>
                <a:lnTo>
                  <a:pt x="143077" y="19392"/>
                </a:lnTo>
                <a:lnTo>
                  <a:pt x="157162" y="53397"/>
                </a:lnTo>
                <a:lnTo>
                  <a:pt x="157162" y="60902"/>
                </a:lnTo>
                <a:lnTo>
                  <a:pt x="137770" y="100214"/>
                </a:lnTo>
                <a:lnTo>
                  <a:pt x="103765" y="114299"/>
                </a:lnTo>
                <a:close/>
              </a:path>
              <a:path w="279400" h="228600">
                <a:moveTo>
                  <a:pt x="244025" y="115550"/>
                </a:moveTo>
                <a:lnTo>
                  <a:pt x="182701" y="115550"/>
                </a:lnTo>
                <a:lnTo>
                  <a:pt x="186451" y="115282"/>
                </a:lnTo>
                <a:lnTo>
                  <a:pt x="192568" y="111799"/>
                </a:lnTo>
                <a:lnTo>
                  <a:pt x="194621" y="108763"/>
                </a:lnTo>
                <a:lnTo>
                  <a:pt x="194667" y="94297"/>
                </a:lnTo>
                <a:lnTo>
                  <a:pt x="196676" y="91484"/>
                </a:lnTo>
                <a:lnTo>
                  <a:pt x="204400" y="89743"/>
                </a:lnTo>
                <a:lnTo>
                  <a:pt x="209311" y="89162"/>
                </a:lnTo>
                <a:lnTo>
                  <a:pt x="219313" y="89162"/>
                </a:lnTo>
                <a:lnTo>
                  <a:pt x="224224" y="89743"/>
                </a:lnTo>
                <a:lnTo>
                  <a:pt x="231948" y="91484"/>
                </a:lnTo>
                <a:lnTo>
                  <a:pt x="233957" y="94297"/>
                </a:lnTo>
                <a:lnTo>
                  <a:pt x="233957" y="108763"/>
                </a:lnTo>
                <a:lnTo>
                  <a:pt x="234172" y="109120"/>
                </a:lnTo>
                <a:lnTo>
                  <a:pt x="236009" y="111799"/>
                </a:lnTo>
                <a:lnTo>
                  <a:pt x="236100" y="111933"/>
                </a:lnTo>
                <a:lnTo>
                  <a:pt x="242173" y="115416"/>
                </a:lnTo>
                <a:lnTo>
                  <a:pt x="244025" y="115550"/>
                </a:lnTo>
                <a:close/>
              </a:path>
              <a:path w="279400" h="228600">
                <a:moveTo>
                  <a:pt x="170869" y="205204"/>
                </a:moveTo>
                <a:lnTo>
                  <a:pt x="150331" y="176584"/>
                </a:lnTo>
                <a:lnTo>
                  <a:pt x="149478" y="173864"/>
                </a:lnTo>
                <a:lnTo>
                  <a:pt x="149393" y="173593"/>
                </a:lnTo>
                <a:lnTo>
                  <a:pt x="150705" y="170722"/>
                </a:lnTo>
                <a:lnTo>
                  <a:pt x="150822" y="170467"/>
                </a:lnTo>
                <a:lnTo>
                  <a:pt x="162698" y="163591"/>
                </a:lnTo>
                <a:lnTo>
                  <a:pt x="164306" y="160332"/>
                </a:lnTo>
                <a:lnTo>
                  <a:pt x="164306" y="153635"/>
                </a:lnTo>
                <a:lnTo>
                  <a:pt x="162807" y="150509"/>
                </a:lnTo>
                <a:lnTo>
                  <a:pt x="162743" y="150375"/>
                </a:lnTo>
                <a:lnTo>
                  <a:pt x="150822" y="143500"/>
                </a:lnTo>
                <a:lnTo>
                  <a:pt x="149438" y="140374"/>
                </a:lnTo>
                <a:lnTo>
                  <a:pt x="170869" y="108763"/>
                </a:lnTo>
                <a:lnTo>
                  <a:pt x="182701" y="115550"/>
                </a:lnTo>
                <a:lnTo>
                  <a:pt x="244025" y="115550"/>
                </a:lnTo>
                <a:lnTo>
                  <a:pt x="245878" y="115684"/>
                </a:lnTo>
                <a:lnTo>
                  <a:pt x="267112" y="115684"/>
                </a:lnTo>
                <a:lnTo>
                  <a:pt x="269610" y="119077"/>
                </a:lnTo>
                <a:lnTo>
                  <a:pt x="274803" y="128007"/>
                </a:lnTo>
                <a:lnTo>
                  <a:pt x="276826" y="132650"/>
                </a:lnTo>
                <a:lnTo>
                  <a:pt x="277418" y="134573"/>
                </a:lnTo>
                <a:lnTo>
                  <a:pt x="211401" y="134573"/>
                </a:lnTo>
                <a:lnTo>
                  <a:pt x="208587" y="135150"/>
                </a:lnTo>
                <a:lnTo>
                  <a:pt x="192806" y="160332"/>
                </a:lnTo>
                <a:lnTo>
                  <a:pt x="193195" y="162796"/>
                </a:lnTo>
                <a:lnTo>
                  <a:pt x="211401" y="179483"/>
                </a:lnTo>
                <a:lnTo>
                  <a:pt x="277419" y="179483"/>
                </a:lnTo>
                <a:lnTo>
                  <a:pt x="276945" y="181004"/>
                </a:lnTo>
                <a:lnTo>
                  <a:pt x="276848" y="181317"/>
                </a:lnTo>
                <a:lnTo>
                  <a:pt x="274849" y="185960"/>
                </a:lnTo>
                <a:lnTo>
                  <a:pt x="269772" y="194890"/>
                </a:lnTo>
                <a:lnTo>
                  <a:pt x="267152" y="198417"/>
                </a:lnTo>
                <a:lnTo>
                  <a:pt x="182656" y="198417"/>
                </a:lnTo>
                <a:lnTo>
                  <a:pt x="170869" y="205204"/>
                </a:lnTo>
                <a:close/>
              </a:path>
              <a:path w="279400" h="228600">
                <a:moveTo>
                  <a:pt x="267112" y="115684"/>
                </a:moveTo>
                <a:lnTo>
                  <a:pt x="245878" y="115684"/>
                </a:lnTo>
                <a:lnTo>
                  <a:pt x="257911" y="108763"/>
                </a:lnTo>
                <a:lnTo>
                  <a:pt x="256906" y="108763"/>
                </a:lnTo>
                <a:lnTo>
                  <a:pt x="260300" y="109120"/>
                </a:lnTo>
                <a:lnTo>
                  <a:pt x="261064" y="109120"/>
                </a:lnTo>
                <a:lnTo>
                  <a:pt x="266601" y="115014"/>
                </a:lnTo>
                <a:lnTo>
                  <a:pt x="266816" y="115282"/>
                </a:lnTo>
                <a:lnTo>
                  <a:pt x="266915" y="115416"/>
                </a:lnTo>
                <a:lnTo>
                  <a:pt x="267013" y="115550"/>
                </a:lnTo>
                <a:lnTo>
                  <a:pt x="267112" y="115684"/>
                </a:lnTo>
                <a:close/>
              </a:path>
              <a:path w="279400" h="228600">
                <a:moveTo>
                  <a:pt x="277419" y="179483"/>
                </a:moveTo>
                <a:lnTo>
                  <a:pt x="217267" y="179483"/>
                </a:lnTo>
                <a:lnTo>
                  <a:pt x="220082" y="178906"/>
                </a:lnTo>
                <a:lnTo>
                  <a:pt x="225498" y="176584"/>
                </a:lnTo>
                <a:lnTo>
                  <a:pt x="235863" y="160332"/>
                </a:lnTo>
                <a:lnTo>
                  <a:pt x="235764" y="153099"/>
                </a:lnTo>
                <a:lnTo>
                  <a:pt x="217267" y="134573"/>
                </a:lnTo>
                <a:lnTo>
                  <a:pt x="277418" y="134573"/>
                </a:lnTo>
                <a:lnTo>
                  <a:pt x="278212" y="137204"/>
                </a:lnTo>
                <a:lnTo>
                  <a:pt x="279203" y="140374"/>
                </a:lnTo>
                <a:lnTo>
                  <a:pt x="278535" y="141985"/>
                </a:lnTo>
                <a:lnTo>
                  <a:pt x="277919" y="143334"/>
                </a:lnTo>
                <a:lnTo>
                  <a:pt x="277843" y="143500"/>
                </a:lnTo>
                <a:lnTo>
                  <a:pt x="274536" y="145464"/>
                </a:lnTo>
                <a:lnTo>
                  <a:pt x="265747" y="150509"/>
                </a:lnTo>
                <a:lnTo>
                  <a:pt x="264228" y="153635"/>
                </a:lnTo>
                <a:lnTo>
                  <a:pt x="264184" y="160332"/>
                </a:lnTo>
                <a:lnTo>
                  <a:pt x="264737" y="161559"/>
                </a:lnTo>
                <a:lnTo>
                  <a:pt x="265725" y="163591"/>
                </a:lnTo>
                <a:lnTo>
                  <a:pt x="268625" y="165288"/>
                </a:lnTo>
                <a:lnTo>
                  <a:pt x="277646" y="170467"/>
                </a:lnTo>
                <a:lnTo>
                  <a:pt x="277875" y="170722"/>
                </a:lnTo>
                <a:lnTo>
                  <a:pt x="279147" y="173593"/>
                </a:lnTo>
                <a:lnTo>
                  <a:pt x="279132" y="173864"/>
                </a:lnTo>
                <a:lnTo>
                  <a:pt x="278320" y="176584"/>
                </a:lnTo>
                <a:lnTo>
                  <a:pt x="277419" y="179483"/>
                </a:lnTo>
                <a:close/>
              </a:path>
              <a:path w="279400" h="228600">
                <a:moveTo>
                  <a:pt x="183906" y="228555"/>
                </a:moveTo>
                <a:lnTo>
                  <a:pt x="5893" y="228555"/>
                </a:lnTo>
                <a:lnTo>
                  <a:pt x="0" y="222661"/>
                </a:lnTo>
                <a:lnTo>
                  <a:pt x="0" y="215339"/>
                </a:lnTo>
                <a:lnTo>
                  <a:pt x="6254" y="184347"/>
                </a:lnTo>
                <a:lnTo>
                  <a:pt x="23312" y="159043"/>
                </a:lnTo>
                <a:lnTo>
                  <a:pt x="48615" y="141985"/>
                </a:lnTo>
                <a:lnTo>
                  <a:pt x="79608" y="135731"/>
                </a:lnTo>
                <a:lnTo>
                  <a:pt x="125685" y="135731"/>
                </a:lnTo>
                <a:lnTo>
                  <a:pt x="130864" y="136267"/>
                </a:lnTo>
                <a:lnTo>
                  <a:pt x="135820" y="137204"/>
                </a:lnTo>
                <a:lnTo>
                  <a:pt x="134882" y="145464"/>
                </a:lnTo>
                <a:lnTo>
                  <a:pt x="139124" y="153099"/>
                </a:lnTo>
                <a:lnTo>
                  <a:pt x="145553" y="157207"/>
                </a:lnTo>
                <a:lnTo>
                  <a:pt x="140611" y="161559"/>
                </a:lnTo>
                <a:lnTo>
                  <a:pt x="137187" y="167247"/>
                </a:lnTo>
                <a:lnTo>
                  <a:pt x="135775" y="173593"/>
                </a:lnTo>
                <a:lnTo>
                  <a:pt x="135715" y="173864"/>
                </a:lnTo>
                <a:lnTo>
                  <a:pt x="136624" y="181004"/>
                </a:lnTo>
                <a:lnTo>
                  <a:pt x="160683" y="216925"/>
                </a:lnTo>
                <a:lnTo>
                  <a:pt x="167292" y="218922"/>
                </a:lnTo>
                <a:lnTo>
                  <a:pt x="180379" y="218922"/>
                </a:lnTo>
                <a:lnTo>
                  <a:pt x="180379" y="220920"/>
                </a:lnTo>
                <a:lnTo>
                  <a:pt x="181559" y="224983"/>
                </a:lnTo>
                <a:lnTo>
                  <a:pt x="183906" y="228555"/>
                </a:lnTo>
                <a:close/>
              </a:path>
              <a:path w="279400" h="228600">
                <a:moveTo>
                  <a:pt x="219313" y="224983"/>
                </a:moveTo>
                <a:lnTo>
                  <a:pt x="209311" y="224983"/>
                </a:lnTo>
                <a:lnTo>
                  <a:pt x="204400" y="224403"/>
                </a:lnTo>
                <a:lnTo>
                  <a:pt x="196676" y="222661"/>
                </a:lnTo>
                <a:lnTo>
                  <a:pt x="194667" y="219848"/>
                </a:lnTo>
                <a:lnTo>
                  <a:pt x="194573" y="205204"/>
                </a:lnTo>
                <a:lnTo>
                  <a:pt x="192479" y="202212"/>
                </a:lnTo>
                <a:lnTo>
                  <a:pt x="189443" y="200426"/>
                </a:lnTo>
                <a:lnTo>
                  <a:pt x="186407" y="198685"/>
                </a:lnTo>
                <a:lnTo>
                  <a:pt x="182656" y="198417"/>
                </a:lnTo>
                <a:lnTo>
                  <a:pt x="246504" y="198417"/>
                </a:lnTo>
                <a:lnTo>
                  <a:pt x="242753" y="198685"/>
                </a:lnTo>
                <a:lnTo>
                  <a:pt x="242205" y="198685"/>
                </a:lnTo>
                <a:lnTo>
                  <a:pt x="236100" y="202212"/>
                </a:lnTo>
                <a:lnTo>
                  <a:pt x="234049" y="205204"/>
                </a:lnTo>
                <a:lnTo>
                  <a:pt x="233957" y="219848"/>
                </a:lnTo>
                <a:lnTo>
                  <a:pt x="231948" y="222661"/>
                </a:lnTo>
                <a:lnTo>
                  <a:pt x="224224" y="224403"/>
                </a:lnTo>
                <a:lnTo>
                  <a:pt x="219313" y="224983"/>
                </a:lnTo>
                <a:close/>
              </a:path>
              <a:path w="279400" h="228600">
                <a:moveTo>
                  <a:pt x="258570" y="205204"/>
                </a:moveTo>
                <a:lnTo>
                  <a:pt x="257557" y="205204"/>
                </a:lnTo>
                <a:lnTo>
                  <a:pt x="245802" y="198417"/>
                </a:lnTo>
                <a:lnTo>
                  <a:pt x="267152" y="198417"/>
                </a:lnTo>
                <a:lnTo>
                  <a:pt x="266751" y="198953"/>
                </a:lnTo>
                <a:lnTo>
                  <a:pt x="261232" y="204847"/>
                </a:lnTo>
                <a:lnTo>
                  <a:pt x="262008" y="204847"/>
                </a:lnTo>
                <a:lnTo>
                  <a:pt x="258570" y="205204"/>
                </a:lnTo>
                <a:close/>
              </a:path>
              <a:path w="279400" h="228600">
                <a:moveTo>
                  <a:pt x="180379" y="218922"/>
                </a:moveTo>
                <a:lnTo>
                  <a:pt x="167292" y="218922"/>
                </a:lnTo>
                <a:lnTo>
                  <a:pt x="174059" y="218692"/>
                </a:lnTo>
                <a:lnTo>
                  <a:pt x="180379" y="216410"/>
                </a:lnTo>
                <a:lnTo>
                  <a:pt x="180379" y="2189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7347" y="3740973"/>
            <a:ext cx="135225" cy="9712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7347" y="4350572"/>
            <a:ext cx="135225" cy="97125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B208F889-2B29-A053-BBB2-D95461C5B4E3}"/>
              </a:ext>
            </a:extLst>
          </p:cNvPr>
          <p:cNvSpPr/>
          <p:nvPr/>
        </p:nvSpPr>
        <p:spPr>
          <a:xfrm>
            <a:off x="7393155" y="2149364"/>
            <a:ext cx="339059" cy="339059"/>
          </a:xfrm>
          <a:prstGeom prst="ellipse">
            <a:avLst/>
          </a:prstGeom>
          <a:solidFill>
            <a:srgbClr val="26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1C4CA8A-C414-BD92-9DE1-47C9B93F52FE}"/>
              </a:ext>
            </a:extLst>
          </p:cNvPr>
          <p:cNvSpPr/>
          <p:nvPr/>
        </p:nvSpPr>
        <p:spPr>
          <a:xfrm>
            <a:off x="7389264" y="2658599"/>
            <a:ext cx="339059" cy="339059"/>
          </a:xfrm>
          <a:prstGeom prst="ellipse">
            <a:avLst/>
          </a:prstGeom>
          <a:solidFill>
            <a:srgbClr val="26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D9653BB-BFFB-EE8C-E221-5F335E51ECD3}"/>
              </a:ext>
            </a:extLst>
          </p:cNvPr>
          <p:cNvSpPr/>
          <p:nvPr/>
        </p:nvSpPr>
        <p:spPr>
          <a:xfrm>
            <a:off x="7402335" y="3219161"/>
            <a:ext cx="339059" cy="339059"/>
          </a:xfrm>
          <a:prstGeom prst="ellipse">
            <a:avLst/>
          </a:prstGeom>
          <a:solidFill>
            <a:srgbClr val="26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object 4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80332" y="2231252"/>
            <a:ext cx="190499" cy="13334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463201" y="2755410"/>
            <a:ext cx="191184" cy="15239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516943" y="3307557"/>
            <a:ext cx="114299" cy="1523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10902"/>
          <a:stretch>
            <a:fillRect/>
          </a:stretch>
        </p:blipFill>
        <p:spPr>
          <a:xfrm>
            <a:off x="0" y="0"/>
            <a:ext cx="12225067" cy="6856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80" dirty="0"/>
              <a:t>분석</a:t>
            </a:r>
            <a:r>
              <a:rPr spc="-330" dirty="0"/>
              <a:t> </a:t>
            </a:r>
            <a:r>
              <a:rPr spc="-580" dirty="0"/>
              <a:t>목표와</a:t>
            </a:r>
            <a:r>
              <a:rPr spc="-315" dirty="0"/>
              <a:t> </a:t>
            </a:r>
            <a:r>
              <a:rPr spc="-605" dirty="0"/>
              <a:t>방법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9599" y="1438274"/>
            <a:ext cx="5334000" cy="4133850"/>
            <a:chOff x="609599" y="1438274"/>
            <a:chExt cx="5334000" cy="4133850"/>
          </a:xfrm>
        </p:grpSpPr>
        <p:sp>
          <p:nvSpPr>
            <p:cNvPr id="5" name="object 5"/>
            <p:cNvSpPr/>
            <p:nvPr/>
          </p:nvSpPr>
          <p:spPr>
            <a:xfrm>
              <a:off x="628649" y="1438274"/>
              <a:ext cx="5314950" cy="2133600"/>
            </a:xfrm>
            <a:custGeom>
              <a:avLst/>
              <a:gdLst/>
              <a:ahLst/>
              <a:cxnLst/>
              <a:rect l="l" t="t" r="r" b="b"/>
              <a:pathLst>
                <a:path w="5314950" h="2133600">
                  <a:moveTo>
                    <a:pt x="5243752" y="2133599"/>
                  </a:moveTo>
                  <a:lnTo>
                    <a:pt x="53397" y="2133599"/>
                  </a:lnTo>
                  <a:lnTo>
                    <a:pt x="49680" y="2133111"/>
                  </a:lnTo>
                  <a:lnTo>
                    <a:pt x="14085" y="2107743"/>
                  </a:lnTo>
                  <a:lnTo>
                    <a:pt x="366" y="2067358"/>
                  </a:lnTo>
                  <a:lnTo>
                    <a:pt x="0" y="2062403"/>
                  </a:lnTo>
                  <a:lnTo>
                    <a:pt x="0" y="2057399"/>
                  </a:lnTo>
                  <a:lnTo>
                    <a:pt x="0" y="71196"/>
                  </a:lnTo>
                  <a:lnTo>
                    <a:pt x="11716" y="29705"/>
                  </a:lnTo>
                  <a:lnTo>
                    <a:pt x="42320" y="2440"/>
                  </a:lnTo>
                  <a:lnTo>
                    <a:pt x="53397" y="0"/>
                  </a:lnTo>
                  <a:lnTo>
                    <a:pt x="5243752" y="0"/>
                  </a:lnTo>
                  <a:lnTo>
                    <a:pt x="5285243" y="15621"/>
                  </a:lnTo>
                  <a:lnTo>
                    <a:pt x="5311063" y="51661"/>
                  </a:lnTo>
                  <a:lnTo>
                    <a:pt x="5314949" y="71196"/>
                  </a:lnTo>
                  <a:lnTo>
                    <a:pt x="5314949" y="2062403"/>
                  </a:lnTo>
                  <a:lnTo>
                    <a:pt x="5299327" y="2103894"/>
                  </a:lnTo>
                  <a:lnTo>
                    <a:pt x="5263287" y="2129713"/>
                  </a:lnTo>
                  <a:lnTo>
                    <a:pt x="5248707" y="2133111"/>
                  </a:lnTo>
                  <a:lnTo>
                    <a:pt x="5243752" y="21335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599" y="1438552"/>
              <a:ext cx="70485" cy="2133600"/>
            </a:xfrm>
            <a:custGeom>
              <a:avLst/>
              <a:gdLst/>
              <a:ahLst/>
              <a:cxnLst/>
              <a:rect l="l" t="t" r="r" b="b"/>
              <a:pathLst>
                <a:path w="70484" h="2133600">
                  <a:moveTo>
                    <a:pt x="70450" y="2133044"/>
                  </a:moveTo>
                  <a:lnTo>
                    <a:pt x="33857" y="2120491"/>
                  </a:lnTo>
                  <a:lnTo>
                    <a:pt x="5800" y="2086282"/>
                  </a:lnTo>
                  <a:lnTo>
                    <a:pt x="0" y="2057122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1000" y="46761"/>
                  </a:lnTo>
                  <a:lnTo>
                    <a:pt x="38100" y="75922"/>
                  </a:lnTo>
                  <a:lnTo>
                    <a:pt x="38100" y="2057122"/>
                  </a:lnTo>
                  <a:lnTo>
                    <a:pt x="44514" y="2099464"/>
                  </a:lnTo>
                  <a:lnTo>
                    <a:pt x="66287" y="2131388"/>
                  </a:lnTo>
                  <a:lnTo>
                    <a:pt x="70450" y="2133044"/>
                  </a:lnTo>
                  <a:close/>
                </a:path>
              </a:pathLst>
            </a:custGeom>
            <a:solidFill>
              <a:srgbClr val="2D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4362" y="3805237"/>
              <a:ext cx="5324475" cy="1762125"/>
            </a:xfrm>
            <a:custGeom>
              <a:avLst/>
              <a:gdLst/>
              <a:ahLst/>
              <a:cxnLst/>
              <a:rect l="l" t="t" r="r" b="b"/>
              <a:pathLst>
                <a:path w="5324475" h="1762125">
                  <a:moveTo>
                    <a:pt x="0" y="16906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2" y="57499"/>
                  </a:lnTo>
                  <a:lnTo>
                    <a:pt x="2287" y="52899"/>
                  </a:lnTo>
                  <a:lnTo>
                    <a:pt x="3642" y="48432"/>
                  </a:lnTo>
                  <a:lnTo>
                    <a:pt x="5437" y="44099"/>
                  </a:lnTo>
                  <a:lnTo>
                    <a:pt x="7232" y="39765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5253037" y="0"/>
                  </a:lnTo>
                  <a:lnTo>
                    <a:pt x="5257728" y="0"/>
                  </a:lnTo>
                  <a:lnTo>
                    <a:pt x="5262373" y="457"/>
                  </a:lnTo>
                  <a:lnTo>
                    <a:pt x="5300234" y="17606"/>
                  </a:lnTo>
                  <a:lnTo>
                    <a:pt x="5303550" y="20923"/>
                  </a:lnTo>
                  <a:lnTo>
                    <a:pt x="5306867" y="24240"/>
                  </a:lnTo>
                  <a:lnTo>
                    <a:pt x="5319036" y="44099"/>
                  </a:lnTo>
                  <a:lnTo>
                    <a:pt x="5320831" y="48432"/>
                  </a:lnTo>
                  <a:lnTo>
                    <a:pt x="5322186" y="52899"/>
                  </a:lnTo>
                  <a:lnTo>
                    <a:pt x="5323101" y="57500"/>
                  </a:lnTo>
                  <a:lnTo>
                    <a:pt x="5324016" y="62100"/>
                  </a:lnTo>
                  <a:lnTo>
                    <a:pt x="5324474" y="66746"/>
                  </a:lnTo>
                  <a:lnTo>
                    <a:pt x="5324474" y="71437"/>
                  </a:lnTo>
                  <a:lnTo>
                    <a:pt x="5324474" y="1690687"/>
                  </a:lnTo>
                  <a:lnTo>
                    <a:pt x="5324474" y="1695377"/>
                  </a:lnTo>
                  <a:lnTo>
                    <a:pt x="5324016" y="1700023"/>
                  </a:lnTo>
                  <a:lnTo>
                    <a:pt x="5323101" y="1704623"/>
                  </a:lnTo>
                  <a:lnTo>
                    <a:pt x="5322186" y="1709224"/>
                  </a:lnTo>
                  <a:lnTo>
                    <a:pt x="5320831" y="1713691"/>
                  </a:lnTo>
                  <a:lnTo>
                    <a:pt x="5319036" y="1718024"/>
                  </a:lnTo>
                  <a:lnTo>
                    <a:pt x="5317241" y="1722358"/>
                  </a:lnTo>
                  <a:lnTo>
                    <a:pt x="5292724" y="1750084"/>
                  </a:lnTo>
                  <a:lnTo>
                    <a:pt x="5288824" y="1752690"/>
                  </a:lnTo>
                  <a:lnTo>
                    <a:pt x="5284707" y="1754891"/>
                  </a:lnTo>
                  <a:lnTo>
                    <a:pt x="5280374" y="1756686"/>
                  </a:lnTo>
                  <a:lnTo>
                    <a:pt x="5276040" y="1758481"/>
                  </a:lnTo>
                  <a:lnTo>
                    <a:pt x="5271573" y="1759836"/>
                  </a:lnTo>
                  <a:lnTo>
                    <a:pt x="5266973" y="1760752"/>
                  </a:lnTo>
                  <a:lnTo>
                    <a:pt x="5262373" y="1761667"/>
                  </a:lnTo>
                  <a:lnTo>
                    <a:pt x="5257728" y="1762124"/>
                  </a:lnTo>
                  <a:lnTo>
                    <a:pt x="5253037" y="1762124"/>
                  </a:lnTo>
                  <a:lnTo>
                    <a:pt x="71437" y="1762124"/>
                  </a:lnTo>
                  <a:lnTo>
                    <a:pt x="66746" y="1762124"/>
                  </a:lnTo>
                  <a:lnTo>
                    <a:pt x="62101" y="1761667"/>
                  </a:lnTo>
                  <a:lnTo>
                    <a:pt x="57500" y="1760752"/>
                  </a:lnTo>
                  <a:lnTo>
                    <a:pt x="52900" y="1759836"/>
                  </a:lnTo>
                  <a:lnTo>
                    <a:pt x="48433" y="1758481"/>
                  </a:lnTo>
                  <a:lnTo>
                    <a:pt x="44099" y="1756686"/>
                  </a:lnTo>
                  <a:lnTo>
                    <a:pt x="39765" y="1754891"/>
                  </a:lnTo>
                  <a:lnTo>
                    <a:pt x="35648" y="1752690"/>
                  </a:lnTo>
                  <a:lnTo>
                    <a:pt x="31748" y="1750084"/>
                  </a:lnTo>
                  <a:lnTo>
                    <a:pt x="27848" y="1747479"/>
                  </a:lnTo>
                  <a:lnTo>
                    <a:pt x="5437" y="1718024"/>
                  </a:lnTo>
                  <a:lnTo>
                    <a:pt x="3642" y="1713691"/>
                  </a:lnTo>
                  <a:lnTo>
                    <a:pt x="2287" y="1709224"/>
                  </a:lnTo>
                  <a:lnTo>
                    <a:pt x="1372" y="1704623"/>
                  </a:lnTo>
                  <a:lnTo>
                    <a:pt x="457" y="1700023"/>
                  </a:lnTo>
                  <a:lnTo>
                    <a:pt x="0" y="1695377"/>
                  </a:lnTo>
                  <a:lnTo>
                    <a:pt x="0" y="16906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299" y="1714499"/>
              <a:ext cx="190499" cy="1904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30300" y="1648460"/>
            <a:ext cx="118364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325" dirty="0">
                <a:latin typeface="Malgun Gothic"/>
                <a:cs typeface="Malgun Gothic"/>
              </a:rPr>
              <a:t>주요</a:t>
            </a:r>
            <a:r>
              <a:rPr sz="1700" b="1" spc="-180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분석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50" dirty="0">
                <a:latin typeface="Malgun Gothic"/>
                <a:cs typeface="Malgun Gothic"/>
              </a:rPr>
              <a:t>질문</a:t>
            </a:r>
            <a:endParaRPr sz="17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11250" y="2081955"/>
            <a:ext cx="297561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출퇴근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시간대와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여가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시간대의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이용량</a:t>
            </a:r>
            <a:r>
              <a:rPr sz="1350" spc="-10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150" dirty="0">
                <a:solidFill>
                  <a:srgbClr val="374050"/>
                </a:solidFill>
                <a:latin typeface="Dotum"/>
                <a:cs typeface="Dotum"/>
              </a:rPr>
              <a:t>차이는</a:t>
            </a:r>
            <a:r>
              <a:rPr sz="1350" spc="-150" dirty="0">
                <a:solidFill>
                  <a:srgbClr val="374050"/>
                </a:solidFill>
                <a:latin typeface="Tahoma"/>
                <a:cs typeface="Tahoma"/>
              </a:rPr>
              <a:t>?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1250" y="2424855"/>
            <a:ext cx="227457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평일과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주말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간의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이용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패턴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165" dirty="0">
                <a:solidFill>
                  <a:srgbClr val="374050"/>
                </a:solidFill>
                <a:latin typeface="Dotum"/>
                <a:cs typeface="Dotum"/>
              </a:rPr>
              <a:t>차이는</a:t>
            </a:r>
            <a:r>
              <a:rPr sz="1350" spc="-165" dirty="0">
                <a:solidFill>
                  <a:srgbClr val="374050"/>
                </a:solidFill>
                <a:latin typeface="Tahoma"/>
                <a:cs typeface="Tahoma"/>
              </a:rPr>
              <a:t>?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11250" y="2767755"/>
            <a:ext cx="269494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성별과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연령대에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따른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이용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성향의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160" dirty="0">
                <a:solidFill>
                  <a:srgbClr val="374050"/>
                </a:solidFill>
                <a:latin typeface="Dotum"/>
                <a:cs typeface="Dotum"/>
              </a:rPr>
              <a:t>차이는</a:t>
            </a:r>
            <a:r>
              <a:rPr sz="1350" spc="-160" dirty="0">
                <a:solidFill>
                  <a:srgbClr val="374050"/>
                </a:solidFill>
                <a:latin typeface="Tahoma"/>
                <a:cs typeface="Tahoma"/>
              </a:rPr>
              <a:t>?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11250" y="3110655"/>
            <a:ext cx="19939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평균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이용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시간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및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이용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170" dirty="0">
                <a:solidFill>
                  <a:srgbClr val="374050"/>
                </a:solidFill>
                <a:latin typeface="Dotum"/>
                <a:cs typeface="Dotum"/>
              </a:rPr>
              <a:t>거리는</a:t>
            </a:r>
            <a:r>
              <a:rPr sz="1350" spc="-170" dirty="0">
                <a:solidFill>
                  <a:srgbClr val="374050"/>
                </a:solidFill>
                <a:latin typeface="Tahoma"/>
                <a:cs typeface="Tahoma"/>
              </a:rPr>
              <a:t>?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6924" y="4003611"/>
            <a:ext cx="70485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spc="-270" dirty="0">
                <a:latin typeface="Malgun Gothic"/>
                <a:cs typeface="Malgun Gothic"/>
              </a:rPr>
              <a:t>분석</a:t>
            </a:r>
            <a:r>
              <a:rPr sz="1500" b="1" spc="-150" dirty="0">
                <a:latin typeface="Malgun Gothic"/>
                <a:cs typeface="Malgun Gothic"/>
              </a:rPr>
              <a:t> </a:t>
            </a:r>
            <a:r>
              <a:rPr sz="1500" b="1" spc="-295" dirty="0">
                <a:latin typeface="Malgun Gothic"/>
                <a:cs typeface="Malgun Gothic"/>
              </a:rPr>
              <a:t>범위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92224" y="4355879"/>
            <a:ext cx="1184275" cy="4445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150" spc="-190" dirty="0">
                <a:solidFill>
                  <a:srgbClr val="4A5462"/>
                </a:solidFill>
                <a:latin typeface="돋움" panose="020B0600000101010101" pitchFamily="50" charset="-127"/>
                <a:ea typeface="돋움" panose="020B0600000101010101" pitchFamily="50" charset="-127"/>
                <a:cs typeface="Dotum"/>
              </a:rPr>
              <a:t>시간</a:t>
            </a:r>
            <a:r>
              <a:rPr sz="1150" spc="-85" dirty="0">
                <a:solidFill>
                  <a:srgbClr val="4A5462"/>
                </a:solidFill>
                <a:latin typeface="돋움" panose="020B0600000101010101" pitchFamily="50" charset="-127"/>
                <a:ea typeface="돋움" panose="020B0600000101010101" pitchFamily="50" charset="-127"/>
                <a:cs typeface="Dotum"/>
              </a:rPr>
              <a:t> </a:t>
            </a:r>
            <a:r>
              <a:rPr sz="1150" spc="-25" dirty="0">
                <a:solidFill>
                  <a:srgbClr val="4A5462"/>
                </a:solidFill>
                <a:latin typeface="돋움" panose="020B0600000101010101" pitchFamily="50" charset="-127"/>
                <a:ea typeface="돋움" panose="020B0600000101010101" pitchFamily="50" charset="-127"/>
                <a:cs typeface="Dotum"/>
              </a:rPr>
              <a:t>범위</a:t>
            </a:r>
            <a:endParaRPr sz="1150" dirty="0">
              <a:latin typeface="돋움" panose="020B0600000101010101" pitchFamily="50" charset="-127"/>
              <a:ea typeface="돋움" panose="020B0600000101010101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300" b="0" spc="-120" dirty="0">
                <a:latin typeface="돋움" panose="020B0600000101010101" pitchFamily="50" charset="-127"/>
                <a:ea typeface="돋움" panose="020B0600000101010101" pitchFamily="50" charset="-127"/>
                <a:cs typeface="Lato Medium" panose="020F0502020204030203" pitchFamily="34" charset="0"/>
              </a:rPr>
              <a:t>20</a:t>
            </a:r>
            <a:r>
              <a:rPr lang="en-US" sz="1300" b="0" spc="-120" dirty="0">
                <a:latin typeface="돋움" panose="020B0600000101010101" pitchFamily="50" charset="-127"/>
                <a:ea typeface="돋움" panose="020B0600000101010101" pitchFamily="50" charset="-127"/>
                <a:cs typeface="Lato Medium" panose="020F0502020204030203" pitchFamily="34" charset="0"/>
              </a:rPr>
              <a:t>17</a:t>
            </a:r>
            <a:r>
              <a:rPr sz="1350" spc="-120" dirty="0">
                <a:latin typeface="돋움" panose="020B0600000101010101" pitchFamily="50" charset="-127"/>
                <a:ea typeface="돋움" panose="020B0600000101010101" pitchFamily="50" charset="-127"/>
                <a:cs typeface="Lato Medium" panose="020F0502020204030203" pitchFamily="34" charset="0"/>
              </a:rPr>
              <a:t>년</a:t>
            </a:r>
            <a:r>
              <a:rPr lang="en-US" sz="1350" spc="-120" dirty="0">
                <a:latin typeface="돋움" panose="020B0600000101010101" pitchFamily="50" charset="-127"/>
                <a:ea typeface="돋움" panose="020B0600000101010101" pitchFamily="50" charset="-127"/>
                <a:cs typeface="Lato Medium" panose="020F0502020204030203" pitchFamily="34" charset="0"/>
              </a:rPr>
              <a:t> ~2021</a:t>
            </a:r>
            <a:endParaRPr sz="1350" dirty="0">
              <a:latin typeface="돋움" panose="020B0600000101010101" pitchFamily="50" charset="-127"/>
              <a:ea typeface="돋움" panose="020B0600000101010101" pitchFamily="50" charset="-127"/>
              <a:cs typeface="Lato Medium" panose="020F0502020204030203" pitchFamily="34" charset="0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35400" y="4355879"/>
            <a:ext cx="769620" cy="4445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대상</a:t>
            </a:r>
            <a:r>
              <a:rPr sz="1150" spc="-8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25" dirty="0">
                <a:solidFill>
                  <a:srgbClr val="4A5462"/>
                </a:solidFill>
                <a:latin typeface="Dotum"/>
                <a:cs typeface="Dotum"/>
              </a:rPr>
              <a:t>지역</a:t>
            </a:r>
            <a:endParaRPr sz="115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350" spc="-260" dirty="0">
                <a:latin typeface="Dotum"/>
                <a:cs typeface="Dotum"/>
              </a:rPr>
              <a:t>서울시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95" dirty="0">
                <a:latin typeface="Dotum"/>
                <a:cs typeface="Dotum"/>
              </a:rPr>
              <a:t>전역</a:t>
            </a:r>
            <a:endParaRPr sz="1350">
              <a:latin typeface="Dotum"/>
              <a:cs typeface="Dot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92224" y="4927379"/>
            <a:ext cx="1092200" cy="4445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150" spc="-25" dirty="0">
                <a:solidFill>
                  <a:srgbClr val="4A5462"/>
                </a:solidFill>
                <a:latin typeface="Dotum"/>
                <a:cs typeface="Dotum"/>
              </a:rPr>
              <a:t>대상자</a:t>
            </a:r>
            <a:endParaRPr sz="1150" dirty="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350" spc="-260" dirty="0">
                <a:latin typeface="Dotum"/>
                <a:cs typeface="Dotum"/>
              </a:rPr>
              <a:t>따릉이</a:t>
            </a:r>
            <a:r>
              <a:rPr sz="1350" spc="-11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이용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85" dirty="0">
                <a:latin typeface="Dotum"/>
                <a:cs typeface="Dotum"/>
              </a:rPr>
              <a:t>시민</a:t>
            </a:r>
            <a:endParaRPr sz="1350" dirty="0">
              <a:latin typeface="Dotum"/>
              <a:cs typeface="Dotum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35400" y="4927379"/>
            <a:ext cx="1470660" cy="4445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데이터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25" dirty="0">
                <a:solidFill>
                  <a:srgbClr val="4A5462"/>
                </a:solidFill>
                <a:latin typeface="Dotum"/>
                <a:cs typeface="Dotum"/>
              </a:rPr>
              <a:t>출처</a:t>
            </a:r>
            <a:endParaRPr sz="115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350" spc="-260" dirty="0">
                <a:latin typeface="Dotum"/>
                <a:cs typeface="Dotum"/>
              </a:rPr>
              <a:t>서울시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70" dirty="0">
                <a:latin typeface="Dotum"/>
                <a:cs typeface="Dotum"/>
              </a:rPr>
              <a:t>열린데이터광장</a:t>
            </a:r>
            <a:endParaRPr sz="1350">
              <a:latin typeface="Dotum"/>
              <a:cs typeface="Dotum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248400" y="1668463"/>
            <a:ext cx="5334000" cy="4541520"/>
            <a:chOff x="6248400" y="2269331"/>
            <a:chExt cx="5334000" cy="4541520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499" y="2269331"/>
              <a:ext cx="238124" cy="16668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86696" y="3171824"/>
              <a:ext cx="190206" cy="1904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8447" y="3895724"/>
              <a:ext cx="186704" cy="19049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88666" y="4619624"/>
              <a:ext cx="197544" cy="18626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8400" y="5591174"/>
              <a:ext cx="2666999" cy="121919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915399" y="5591174"/>
              <a:ext cx="2667000" cy="1219200"/>
            </a:xfrm>
            <a:custGeom>
              <a:avLst/>
              <a:gdLst/>
              <a:ahLst/>
              <a:cxnLst/>
              <a:rect l="l" t="t" r="r" b="b"/>
              <a:pathLst>
                <a:path w="2667000" h="1219200">
                  <a:moveTo>
                    <a:pt x="2595802" y="1219199"/>
                  </a:moveTo>
                  <a:lnTo>
                    <a:pt x="0" y="1219199"/>
                  </a:lnTo>
                  <a:lnTo>
                    <a:pt x="0" y="0"/>
                  </a:lnTo>
                  <a:lnTo>
                    <a:pt x="2595802" y="0"/>
                  </a:lnTo>
                  <a:lnTo>
                    <a:pt x="2600757" y="487"/>
                  </a:lnTo>
                  <a:lnTo>
                    <a:pt x="2637292" y="15621"/>
                  </a:lnTo>
                  <a:lnTo>
                    <a:pt x="2663111" y="51661"/>
                  </a:lnTo>
                  <a:lnTo>
                    <a:pt x="2666998" y="71196"/>
                  </a:lnTo>
                  <a:lnTo>
                    <a:pt x="2666998" y="1148003"/>
                  </a:lnTo>
                  <a:lnTo>
                    <a:pt x="2651376" y="1189493"/>
                  </a:lnTo>
                  <a:lnTo>
                    <a:pt x="2615336" y="1215312"/>
                  </a:lnTo>
                  <a:lnTo>
                    <a:pt x="2595802" y="12191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34524" y="6048374"/>
              <a:ext cx="133349" cy="95249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9525545" y="5345424"/>
            <a:ext cx="144653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13995">
              <a:lnSpc>
                <a:spcPct val="111100"/>
              </a:lnSpc>
              <a:spcBef>
                <a:spcPts val="9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데이터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분석을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통한</a:t>
            </a:r>
            <a:r>
              <a:rPr sz="1350" spc="50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따릉이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서비스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혁신</a:t>
            </a:r>
            <a:endParaRPr sz="1350">
              <a:latin typeface="Dotum"/>
              <a:cs typeface="Dotum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829924" y="5676106"/>
            <a:ext cx="133349" cy="95249"/>
          </a:xfrm>
          <a:prstGeom prst="rect">
            <a:avLst/>
          </a:prstGeom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1B5F9931-127C-2F17-C958-D2E3BF602639}"/>
              </a:ext>
            </a:extLst>
          </p:cNvPr>
          <p:cNvSpPr/>
          <p:nvPr/>
        </p:nvSpPr>
        <p:spPr>
          <a:xfrm>
            <a:off x="834819" y="4418806"/>
            <a:ext cx="339059" cy="339059"/>
          </a:xfrm>
          <a:prstGeom prst="ellipse">
            <a:avLst/>
          </a:prstGeom>
          <a:solidFill>
            <a:srgbClr val="26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6300" y="2142172"/>
            <a:ext cx="134272" cy="11620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6300" y="2485072"/>
            <a:ext cx="134272" cy="11620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6300" y="2827972"/>
            <a:ext cx="134272" cy="116204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318884" y="837406"/>
            <a:ext cx="5314950" cy="3962400"/>
          </a:xfrm>
          <a:custGeom>
            <a:avLst/>
            <a:gdLst/>
            <a:ahLst/>
            <a:cxnLst/>
            <a:rect l="l" t="t" r="r" b="b"/>
            <a:pathLst>
              <a:path w="5314950" h="3962400">
                <a:moveTo>
                  <a:pt x="5243752" y="3962399"/>
                </a:moveTo>
                <a:lnTo>
                  <a:pt x="53397" y="3962399"/>
                </a:lnTo>
                <a:lnTo>
                  <a:pt x="49680" y="3961911"/>
                </a:lnTo>
                <a:lnTo>
                  <a:pt x="14084" y="3936543"/>
                </a:lnTo>
                <a:lnTo>
                  <a:pt x="365" y="3896157"/>
                </a:lnTo>
                <a:lnTo>
                  <a:pt x="0" y="3891202"/>
                </a:lnTo>
                <a:lnTo>
                  <a:pt x="0" y="3886199"/>
                </a:lnTo>
                <a:lnTo>
                  <a:pt x="0" y="71196"/>
                </a:lnTo>
                <a:lnTo>
                  <a:pt x="11715" y="29705"/>
                </a:lnTo>
                <a:lnTo>
                  <a:pt x="42320" y="2440"/>
                </a:lnTo>
                <a:lnTo>
                  <a:pt x="53397" y="0"/>
                </a:lnTo>
                <a:lnTo>
                  <a:pt x="5243752" y="0"/>
                </a:lnTo>
                <a:lnTo>
                  <a:pt x="5285242" y="15621"/>
                </a:lnTo>
                <a:lnTo>
                  <a:pt x="5311061" y="51661"/>
                </a:lnTo>
                <a:lnTo>
                  <a:pt x="5314948" y="71196"/>
                </a:lnTo>
                <a:lnTo>
                  <a:pt x="5314948" y="3891202"/>
                </a:lnTo>
                <a:lnTo>
                  <a:pt x="5299326" y="3932693"/>
                </a:lnTo>
                <a:lnTo>
                  <a:pt x="5263286" y="3958513"/>
                </a:lnTo>
                <a:lnTo>
                  <a:pt x="5248707" y="3961911"/>
                </a:lnTo>
                <a:lnTo>
                  <a:pt x="5243752" y="39623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 b="1" dirty="0"/>
          </a:p>
        </p:txBody>
      </p: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6300" y="3170872"/>
            <a:ext cx="134272" cy="11620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33450" y="4514849"/>
            <a:ext cx="133349" cy="152399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6769100" y="1047592"/>
            <a:ext cx="211328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325" dirty="0">
                <a:latin typeface="Malgun Gothic"/>
                <a:cs typeface="Malgun Gothic"/>
              </a:rPr>
              <a:t>분석을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통해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기대되는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50" dirty="0">
                <a:latin typeface="Malgun Gothic"/>
                <a:cs typeface="Malgun Gothic"/>
              </a:rPr>
              <a:t>효과</a:t>
            </a:r>
            <a:endParaRPr sz="1700">
              <a:latin typeface="Malgun Gothic"/>
              <a:cs typeface="Malgun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188200" y="1457657"/>
            <a:ext cx="4055110" cy="7512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500" spc="-270" dirty="0">
                <a:latin typeface="Dotum"/>
                <a:cs typeface="Dotum"/>
              </a:rPr>
              <a:t>자전거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70" dirty="0">
                <a:latin typeface="Dotum"/>
                <a:cs typeface="Dotum"/>
              </a:rPr>
              <a:t>재배치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70" dirty="0">
                <a:latin typeface="Dotum"/>
                <a:cs typeface="Dotum"/>
              </a:rPr>
              <a:t>전략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95" dirty="0">
                <a:latin typeface="Dotum"/>
                <a:cs typeface="Dotum"/>
              </a:rPr>
              <a:t>수립</a:t>
            </a:r>
            <a:endParaRPr sz="1500" dirty="0">
              <a:latin typeface="Dotum"/>
              <a:cs typeface="Dotum"/>
            </a:endParaRPr>
          </a:p>
          <a:p>
            <a:pPr marL="12700" marR="5080">
              <a:lnSpc>
                <a:spcPct val="111100"/>
              </a:lnSpc>
              <a:spcBef>
                <a:spcPts val="45"/>
              </a:spcBef>
            </a:pP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특정</a:t>
            </a:r>
            <a:r>
              <a:rPr sz="1350" spc="-11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시간대에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자전거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수요가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집중되는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패턴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확인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및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효율적인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310" dirty="0">
                <a:solidFill>
                  <a:srgbClr val="4A5462"/>
                </a:solidFill>
                <a:latin typeface="Dotum"/>
                <a:cs typeface="Dotum"/>
              </a:rPr>
              <a:t>배</a:t>
            </a:r>
            <a:r>
              <a:rPr sz="1350" spc="50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치</a:t>
            </a:r>
            <a:r>
              <a:rPr sz="1350" spc="-11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방안</a:t>
            </a:r>
            <a:r>
              <a:rPr sz="1350" spc="-11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95" dirty="0">
                <a:solidFill>
                  <a:srgbClr val="4A5462"/>
                </a:solidFill>
                <a:latin typeface="Dotum"/>
                <a:cs typeface="Dotum"/>
              </a:rPr>
              <a:t>도출</a:t>
            </a:r>
            <a:endParaRPr sz="1350" dirty="0">
              <a:latin typeface="Dotum"/>
              <a:cs typeface="Dotum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188200" y="2372057"/>
            <a:ext cx="3731895" cy="5226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500" spc="-270" dirty="0">
                <a:latin typeface="Dotum"/>
                <a:cs typeface="Dotum"/>
              </a:rPr>
              <a:t>맞춤형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70" dirty="0">
                <a:latin typeface="Dotum"/>
                <a:cs typeface="Dotum"/>
              </a:rPr>
              <a:t>마케팅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95" dirty="0">
                <a:latin typeface="Dotum"/>
                <a:cs typeface="Dotum"/>
              </a:rPr>
              <a:t>전략</a:t>
            </a:r>
            <a:endParaRPr sz="150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성별과</a:t>
            </a:r>
            <a:r>
              <a:rPr sz="1350" spc="-11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연령대에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기반한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타겟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마케팅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및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프로모션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전략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4A5462"/>
                </a:solidFill>
                <a:latin typeface="Dotum"/>
                <a:cs typeface="Dotum"/>
              </a:rPr>
              <a:t>수립</a:t>
            </a:r>
            <a:endParaRPr sz="1350">
              <a:latin typeface="Dotum"/>
              <a:cs typeface="Dotum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188200" y="3095957"/>
            <a:ext cx="3957954" cy="5226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500" spc="-270" dirty="0">
                <a:latin typeface="Dotum"/>
                <a:cs typeface="Dotum"/>
              </a:rPr>
              <a:t>대여소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70" dirty="0">
                <a:latin typeface="Dotum"/>
                <a:cs typeface="Dotum"/>
              </a:rPr>
              <a:t>위치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70" dirty="0">
                <a:latin typeface="Dotum"/>
                <a:cs typeface="Dotum"/>
              </a:rPr>
              <a:t>및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70" dirty="0">
                <a:latin typeface="Dotum"/>
                <a:cs typeface="Dotum"/>
              </a:rPr>
              <a:t>자전거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95" dirty="0">
                <a:latin typeface="Dotum"/>
                <a:cs typeface="Dotum"/>
              </a:rPr>
              <a:t>개선</a:t>
            </a:r>
            <a:endParaRPr sz="150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이용</a:t>
            </a:r>
            <a:r>
              <a:rPr sz="1350" spc="-11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패턴에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따른</a:t>
            </a:r>
            <a:r>
              <a:rPr sz="1350" spc="-11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대여소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최적</a:t>
            </a:r>
            <a:r>
              <a:rPr sz="1350" spc="-11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위치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선정</a:t>
            </a:r>
            <a:r>
              <a:rPr sz="1350" spc="-11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및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자전거</a:t>
            </a:r>
            <a:r>
              <a:rPr sz="1350" spc="-11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종류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4A5462"/>
                </a:solidFill>
                <a:latin typeface="Dotum"/>
                <a:cs typeface="Dotum"/>
              </a:rPr>
              <a:t>다양화</a:t>
            </a:r>
            <a:endParaRPr sz="1350">
              <a:latin typeface="Dotum"/>
              <a:cs typeface="Dotum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88200" y="3819857"/>
            <a:ext cx="4055110" cy="7512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500" spc="-270" dirty="0">
                <a:latin typeface="Dotum"/>
                <a:cs typeface="Dotum"/>
              </a:rPr>
              <a:t>수요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70" dirty="0">
                <a:latin typeface="Dotum"/>
                <a:cs typeface="Dotum"/>
              </a:rPr>
              <a:t>예측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70" dirty="0">
                <a:latin typeface="Dotum"/>
                <a:cs typeface="Dotum"/>
              </a:rPr>
              <a:t>모델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95" dirty="0">
                <a:latin typeface="Dotum"/>
                <a:cs typeface="Dotum"/>
              </a:rPr>
              <a:t>수립</a:t>
            </a:r>
            <a:endParaRPr sz="1500">
              <a:latin typeface="Dotum"/>
              <a:cs typeface="Dotum"/>
            </a:endParaRPr>
          </a:p>
          <a:p>
            <a:pPr marL="12700" marR="5080">
              <a:lnSpc>
                <a:spcPct val="111100"/>
              </a:lnSpc>
              <a:spcBef>
                <a:spcPts val="45"/>
              </a:spcBef>
            </a:pP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시간대</a:t>
            </a:r>
            <a:r>
              <a:rPr sz="1350" spc="-11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및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지역별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수요를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예측하여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선제적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대응이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가능한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운영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310" dirty="0">
                <a:solidFill>
                  <a:srgbClr val="4A5462"/>
                </a:solidFill>
                <a:latin typeface="Dotum"/>
                <a:cs typeface="Dotum"/>
              </a:rPr>
              <a:t>체</a:t>
            </a:r>
            <a:r>
              <a:rPr sz="1350" spc="50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계</a:t>
            </a:r>
            <a:r>
              <a:rPr sz="1350" spc="-114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4A5462"/>
                </a:solidFill>
                <a:latin typeface="Dotum"/>
                <a:cs typeface="Dotum"/>
              </a:rPr>
              <a:t>구축</a:t>
            </a:r>
            <a:endParaRPr sz="1350">
              <a:latin typeface="Dotum"/>
              <a:cs typeface="Dotum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48399" y="837684"/>
            <a:ext cx="70485" cy="3962400"/>
          </a:xfrm>
          <a:custGeom>
            <a:avLst/>
            <a:gdLst/>
            <a:ahLst/>
            <a:cxnLst/>
            <a:rect l="l" t="t" r="r" b="b"/>
            <a:pathLst>
              <a:path w="70485" h="3962400">
                <a:moveTo>
                  <a:pt x="70450" y="3961844"/>
                </a:moveTo>
                <a:lnTo>
                  <a:pt x="33857" y="3949291"/>
                </a:lnTo>
                <a:lnTo>
                  <a:pt x="5800" y="3915082"/>
                </a:lnTo>
                <a:lnTo>
                  <a:pt x="0" y="3885921"/>
                </a:lnTo>
                <a:lnTo>
                  <a:pt x="0" y="75922"/>
                </a:lnTo>
                <a:lnTo>
                  <a:pt x="12829" y="33579"/>
                </a:lnTo>
                <a:lnTo>
                  <a:pt x="47038" y="5522"/>
                </a:lnTo>
                <a:lnTo>
                  <a:pt x="70449" y="0"/>
                </a:lnTo>
                <a:lnTo>
                  <a:pt x="66287" y="1655"/>
                </a:lnTo>
                <a:lnTo>
                  <a:pt x="56951" y="9389"/>
                </a:lnTo>
                <a:lnTo>
                  <a:pt x="40999" y="46761"/>
                </a:lnTo>
                <a:lnTo>
                  <a:pt x="38100" y="75922"/>
                </a:lnTo>
                <a:lnTo>
                  <a:pt x="38100" y="3885921"/>
                </a:lnTo>
                <a:lnTo>
                  <a:pt x="44515" y="3928263"/>
                </a:lnTo>
                <a:lnTo>
                  <a:pt x="66287" y="3960188"/>
                </a:lnTo>
                <a:lnTo>
                  <a:pt x="70450" y="3961844"/>
                </a:lnTo>
                <a:close/>
              </a:path>
            </a:pathLst>
          </a:custGeom>
          <a:solidFill>
            <a:srgbClr val="2D8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515099" y="1125538"/>
            <a:ext cx="190499" cy="166687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2EF04DA7-D69D-65F8-7BB4-7F9C615944DB}"/>
              </a:ext>
            </a:extLst>
          </p:cNvPr>
          <p:cNvSpPr/>
          <p:nvPr/>
        </p:nvSpPr>
        <p:spPr>
          <a:xfrm>
            <a:off x="830594" y="4980099"/>
            <a:ext cx="339059" cy="339059"/>
          </a:xfrm>
          <a:prstGeom prst="ellipse">
            <a:avLst/>
          </a:prstGeom>
          <a:solidFill>
            <a:srgbClr val="26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04875" y="5086349"/>
            <a:ext cx="190499" cy="152399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66581397-D8D4-3CF3-6BD1-713641C1FA7A}"/>
              </a:ext>
            </a:extLst>
          </p:cNvPr>
          <p:cNvSpPr/>
          <p:nvPr/>
        </p:nvSpPr>
        <p:spPr>
          <a:xfrm>
            <a:off x="3382008" y="4999803"/>
            <a:ext cx="339059" cy="339059"/>
          </a:xfrm>
          <a:prstGeom prst="ellipse">
            <a:avLst/>
          </a:prstGeom>
          <a:solidFill>
            <a:srgbClr val="26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CAB459D-F3CA-2F7C-0C22-2EF8E915DB17}"/>
              </a:ext>
            </a:extLst>
          </p:cNvPr>
          <p:cNvSpPr/>
          <p:nvPr/>
        </p:nvSpPr>
        <p:spPr>
          <a:xfrm>
            <a:off x="3373768" y="4432249"/>
            <a:ext cx="339059" cy="339059"/>
          </a:xfrm>
          <a:prstGeom prst="ellipse">
            <a:avLst/>
          </a:prstGeom>
          <a:solidFill>
            <a:srgbClr val="26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486149" y="4514849"/>
            <a:ext cx="114299" cy="15314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476624" y="5086349"/>
            <a:ext cx="133349" cy="152399"/>
          </a:xfrm>
          <a:prstGeom prst="rect">
            <a:avLst/>
          </a:prstGeom>
        </p:spPr>
      </p:pic>
      <p:pic>
        <p:nvPicPr>
          <p:cNvPr id="50" name="object 11">
            <a:extLst>
              <a:ext uri="{FF2B5EF4-FFF2-40B4-BE49-F238E27FC236}">
                <a16:creationId xmlns:a16="http://schemas.microsoft.com/office/drawing/2014/main" id="{C29A304D-2C84-D754-EFB4-7A0CB4D3C6E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51550" y="1593092"/>
            <a:ext cx="134272" cy="116204"/>
          </a:xfrm>
          <a:prstGeom prst="rect">
            <a:avLst/>
          </a:prstGeom>
        </p:spPr>
      </p:pic>
      <p:pic>
        <p:nvPicPr>
          <p:cNvPr id="51" name="object 11">
            <a:extLst>
              <a:ext uri="{FF2B5EF4-FFF2-40B4-BE49-F238E27FC236}">
                <a16:creationId xmlns:a16="http://schemas.microsoft.com/office/drawing/2014/main" id="{6B995C78-67EE-316A-7A9D-438100625261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61614" y="2501022"/>
            <a:ext cx="134272" cy="116204"/>
          </a:xfrm>
          <a:prstGeom prst="rect">
            <a:avLst/>
          </a:prstGeom>
        </p:spPr>
      </p:pic>
      <p:pic>
        <p:nvPicPr>
          <p:cNvPr id="52" name="object 11">
            <a:extLst>
              <a:ext uri="{FF2B5EF4-FFF2-40B4-BE49-F238E27FC236}">
                <a16:creationId xmlns:a16="http://schemas.microsoft.com/office/drawing/2014/main" id="{3F1A568F-B1C2-7D73-13FE-887D05408BAA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83701" y="3236754"/>
            <a:ext cx="134272" cy="116204"/>
          </a:xfrm>
          <a:prstGeom prst="rect">
            <a:avLst/>
          </a:prstGeom>
        </p:spPr>
      </p:pic>
      <p:pic>
        <p:nvPicPr>
          <p:cNvPr id="53" name="object 11">
            <a:extLst>
              <a:ext uri="{FF2B5EF4-FFF2-40B4-BE49-F238E27FC236}">
                <a16:creationId xmlns:a16="http://schemas.microsoft.com/office/drawing/2014/main" id="{4C95D5EA-380D-A218-3EC3-7B1F66CCEDF8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94724" y="3950176"/>
            <a:ext cx="134272" cy="1162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11677"/>
          <a:stretch>
            <a:fillRect/>
          </a:stretch>
        </p:blipFill>
        <p:spPr>
          <a:xfrm>
            <a:off x="0" y="0"/>
            <a:ext cx="12191999" cy="6856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80" dirty="0"/>
              <a:t>데이터</a:t>
            </a:r>
            <a:r>
              <a:rPr spc="-330" dirty="0"/>
              <a:t> </a:t>
            </a:r>
            <a:r>
              <a:rPr spc="-580" dirty="0"/>
              <a:t>수집</a:t>
            </a:r>
            <a:r>
              <a:rPr spc="-315" dirty="0"/>
              <a:t> </a:t>
            </a:r>
            <a:r>
              <a:rPr spc="-605" dirty="0"/>
              <a:t>방법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9599" y="1438274"/>
            <a:ext cx="5295900" cy="3505200"/>
            <a:chOff x="609599" y="1438274"/>
            <a:chExt cx="5295900" cy="3505200"/>
          </a:xfrm>
        </p:grpSpPr>
        <p:sp>
          <p:nvSpPr>
            <p:cNvPr id="5" name="object 5"/>
            <p:cNvSpPr/>
            <p:nvPr/>
          </p:nvSpPr>
          <p:spPr>
            <a:xfrm>
              <a:off x="628649" y="1438274"/>
              <a:ext cx="5276850" cy="3505200"/>
            </a:xfrm>
            <a:custGeom>
              <a:avLst/>
              <a:gdLst/>
              <a:ahLst/>
              <a:cxnLst/>
              <a:rect l="l" t="t" r="r" b="b"/>
              <a:pathLst>
                <a:path w="5276850" h="3505200">
                  <a:moveTo>
                    <a:pt x="5205652" y="3505199"/>
                  </a:moveTo>
                  <a:lnTo>
                    <a:pt x="53397" y="3505199"/>
                  </a:lnTo>
                  <a:lnTo>
                    <a:pt x="49680" y="3504711"/>
                  </a:lnTo>
                  <a:lnTo>
                    <a:pt x="14085" y="3479343"/>
                  </a:lnTo>
                  <a:lnTo>
                    <a:pt x="366" y="3438957"/>
                  </a:lnTo>
                  <a:lnTo>
                    <a:pt x="0" y="3434002"/>
                  </a:lnTo>
                  <a:lnTo>
                    <a:pt x="0" y="3428999"/>
                  </a:lnTo>
                  <a:lnTo>
                    <a:pt x="0" y="71196"/>
                  </a:lnTo>
                  <a:lnTo>
                    <a:pt x="11716" y="29705"/>
                  </a:lnTo>
                  <a:lnTo>
                    <a:pt x="42320" y="2440"/>
                  </a:lnTo>
                  <a:lnTo>
                    <a:pt x="53397" y="0"/>
                  </a:lnTo>
                  <a:lnTo>
                    <a:pt x="5205652" y="0"/>
                  </a:lnTo>
                  <a:lnTo>
                    <a:pt x="5247143" y="15621"/>
                  </a:lnTo>
                  <a:lnTo>
                    <a:pt x="5272963" y="51661"/>
                  </a:lnTo>
                  <a:lnTo>
                    <a:pt x="5276849" y="71196"/>
                  </a:lnTo>
                  <a:lnTo>
                    <a:pt x="5276849" y="3434002"/>
                  </a:lnTo>
                  <a:lnTo>
                    <a:pt x="5261227" y="3475494"/>
                  </a:lnTo>
                  <a:lnTo>
                    <a:pt x="5225187" y="3501313"/>
                  </a:lnTo>
                  <a:lnTo>
                    <a:pt x="5210608" y="3504711"/>
                  </a:lnTo>
                  <a:lnTo>
                    <a:pt x="5205652" y="35051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599" y="1438552"/>
              <a:ext cx="70485" cy="3505200"/>
            </a:xfrm>
            <a:custGeom>
              <a:avLst/>
              <a:gdLst/>
              <a:ahLst/>
              <a:cxnLst/>
              <a:rect l="l" t="t" r="r" b="b"/>
              <a:pathLst>
                <a:path w="70484" h="3505200">
                  <a:moveTo>
                    <a:pt x="70450" y="3504644"/>
                  </a:moveTo>
                  <a:lnTo>
                    <a:pt x="33857" y="3492091"/>
                  </a:lnTo>
                  <a:lnTo>
                    <a:pt x="5800" y="3457882"/>
                  </a:lnTo>
                  <a:lnTo>
                    <a:pt x="0" y="3428722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1000" y="46761"/>
                  </a:lnTo>
                  <a:lnTo>
                    <a:pt x="38100" y="75922"/>
                  </a:lnTo>
                  <a:lnTo>
                    <a:pt x="38100" y="3428722"/>
                  </a:lnTo>
                  <a:lnTo>
                    <a:pt x="44514" y="3471064"/>
                  </a:lnTo>
                  <a:lnTo>
                    <a:pt x="66287" y="3502988"/>
                  </a:lnTo>
                  <a:lnTo>
                    <a:pt x="70450" y="3504644"/>
                  </a:lnTo>
                  <a:close/>
                </a:path>
              </a:pathLst>
            </a:custGeom>
            <a:solidFill>
              <a:srgbClr val="2D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299" y="1714499"/>
              <a:ext cx="166687" cy="1904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06487" y="1648460"/>
            <a:ext cx="176276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325" dirty="0">
                <a:latin typeface="Malgun Gothic"/>
                <a:cs typeface="Malgun Gothic"/>
              </a:rPr>
              <a:t>분석</a:t>
            </a:r>
            <a:r>
              <a:rPr sz="1700" b="1" spc="-180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대상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데이터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50" dirty="0">
                <a:latin typeface="Malgun Gothic"/>
                <a:cs typeface="Malgun Gothic"/>
              </a:rPr>
              <a:t>항목</a:t>
            </a:r>
            <a:endParaRPr sz="1700">
              <a:latin typeface="Malgun Gothic"/>
              <a:cs typeface="Malgun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9174" y="2305049"/>
            <a:ext cx="171449" cy="1714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8224" y="2990849"/>
            <a:ext cx="128587" cy="1722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0125" y="3676649"/>
            <a:ext cx="209550" cy="16764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9174" y="4362449"/>
            <a:ext cx="171449" cy="171449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6305548" y="913606"/>
            <a:ext cx="5276850" cy="3790950"/>
          </a:xfrm>
          <a:custGeom>
            <a:avLst/>
            <a:gdLst/>
            <a:ahLst/>
            <a:cxnLst/>
            <a:rect l="l" t="t" r="r" b="b"/>
            <a:pathLst>
              <a:path w="5276850" h="3790950">
                <a:moveTo>
                  <a:pt x="5205653" y="3790949"/>
                </a:moveTo>
                <a:lnTo>
                  <a:pt x="53397" y="3790949"/>
                </a:lnTo>
                <a:lnTo>
                  <a:pt x="49681" y="3790460"/>
                </a:lnTo>
                <a:lnTo>
                  <a:pt x="14085" y="3765093"/>
                </a:lnTo>
                <a:lnTo>
                  <a:pt x="365" y="3724708"/>
                </a:lnTo>
                <a:lnTo>
                  <a:pt x="0" y="3719752"/>
                </a:lnTo>
                <a:lnTo>
                  <a:pt x="0" y="3714749"/>
                </a:lnTo>
                <a:lnTo>
                  <a:pt x="0" y="71196"/>
                </a:lnTo>
                <a:lnTo>
                  <a:pt x="11716" y="29705"/>
                </a:lnTo>
                <a:lnTo>
                  <a:pt x="42320" y="2440"/>
                </a:lnTo>
                <a:lnTo>
                  <a:pt x="53397" y="0"/>
                </a:lnTo>
                <a:lnTo>
                  <a:pt x="5205653" y="0"/>
                </a:lnTo>
                <a:lnTo>
                  <a:pt x="5247142" y="15621"/>
                </a:lnTo>
                <a:lnTo>
                  <a:pt x="5272962" y="51661"/>
                </a:lnTo>
                <a:lnTo>
                  <a:pt x="5276849" y="71196"/>
                </a:lnTo>
                <a:lnTo>
                  <a:pt x="5276849" y="3719752"/>
                </a:lnTo>
                <a:lnTo>
                  <a:pt x="5261226" y="3761243"/>
                </a:lnTo>
                <a:lnTo>
                  <a:pt x="5225187" y="3787063"/>
                </a:lnTo>
                <a:lnTo>
                  <a:pt x="5210607" y="3790460"/>
                </a:lnTo>
                <a:lnTo>
                  <a:pt x="5205653" y="379094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286499" y="913884"/>
            <a:ext cx="70485" cy="3790950"/>
          </a:xfrm>
          <a:custGeom>
            <a:avLst/>
            <a:gdLst/>
            <a:ahLst/>
            <a:cxnLst/>
            <a:rect l="l" t="t" r="r" b="b"/>
            <a:pathLst>
              <a:path w="70485" h="3790950">
                <a:moveTo>
                  <a:pt x="70450" y="3790394"/>
                </a:moveTo>
                <a:lnTo>
                  <a:pt x="33857" y="3777841"/>
                </a:lnTo>
                <a:lnTo>
                  <a:pt x="5800" y="3743631"/>
                </a:lnTo>
                <a:lnTo>
                  <a:pt x="0" y="3714472"/>
                </a:lnTo>
                <a:lnTo>
                  <a:pt x="0" y="75922"/>
                </a:lnTo>
                <a:lnTo>
                  <a:pt x="12829" y="33579"/>
                </a:lnTo>
                <a:lnTo>
                  <a:pt x="47038" y="5522"/>
                </a:lnTo>
                <a:lnTo>
                  <a:pt x="70449" y="0"/>
                </a:lnTo>
                <a:lnTo>
                  <a:pt x="66287" y="1655"/>
                </a:lnTo>
                <a:lnTo>
                  <a:pt x="56951" y="9389"/>
                </a:lnTo>
                <a:lnTo>
                  <a:pt x="41000" y="46761"/>
                </a:lnTo>
                <a:lnTo>
                  <a:pt x="38100" y="75922"/>
                </a:lnTo>
                <a:lnTo>
                  <a:pt x="38100" y="3714472"/>
                </a:lnTo>
                <a:lnTo>
                  <a:pt x="44515" y="3756813"/>
                </a:lnTo>
                <a:lnTo>
                  <a:pt x="66287" y="3788738"/>
                </a:lnTo>
                <a:lnTo>
                  <a:pt x="70450" y="3790394"/>
                </a:lnTo>
                <a:close/>
              </a:path>
            </a:pathLst>
          </a:custGeom>
          <a:solidFill>
            <a:srgbClr val="2D8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91261" y="3204369"/>
            <a:ext cx="5286375" cy="3419475"/>
          </a:xfrm>
          <a:custGeom>
            <a:avLst/>
            <a:gdLst/>
            <a:ahLst/>
            <a:cxnLst/>
            <a:rect l="l" t="t" r="r" b="b"/>
            <a:pathLst>
              <a:path w="5286375" h="3419475">
                <a:moveTo>
                  <a:pt x="266700" y="1195387"/>
                </a:moveTo>
                <a:lnTo>
                  <a:pt x="266700" y="71437"/>
                </a:lnTo>
                <a:lnTo>
                  <a:pt x="266699" y="66746"/>
                </a:lnTo>
                <a:lnTo>
                  <a:pt x="267157" y="62101"/>
                </a:lnTo>
                <a:lnTo>
                  <a:pt x="278738" y="31748"/>
                </a:lnTo>
                <a:lnTo>
                  <a:pt x="281345" y="27848"/>
                </a:lnTo>
                <a:lnTo>
                  <a:pt x="284307" y="24239"/>
                </a:lnTo>
                <a:lnTo>
                  <a:pt x="287623" y="20923"/>
                </a:lnTo>
                <a:lnTo>
                  <a:pt x="290940" y="17606"/>
                </a:lnTo>
                <a:lnTo>
                  <a:pt x="324201" y="1372"/>
                </a:lnTo>
                <a:lnTo>
                  <a:pt x="328801" y="457"/>
                </a:lnTo>
                <a:lnTo>
                  <a:pt x="333447" y="0"/>
                </a:lnTo>
                <a:lnTo>
                  <a:pt x="338138" y="0"/>
                </a:lnTo>
                <a:lnTo>
                  <a:pt x="4986337" y="0"/>
                </a:lnTo>
                <a:lnTo>
                  <a:pt x="4991028" y="0"/>
                </a:lnTo>
                <a:lnTo>
                  <a:pt x="4995673" y="457"/>
                </a:lnTo>
                <a:lnTo>
                  <a:pt x="5033533" y="17606"/>
                </a:lnTo>
                <a:lnTo>
                  <a:pt x="5045734" y="31748"/>
                </a:lnTo>
                <a:lnTo>
                  <a:pt x="5048339" y="35648"/>
                </a:lnTo>
                <a:lnTo>
                  <a:pt x="5057775" y="71437"/>
                </a:lnTo>
                <a:lnTo>
                  <a:pt x="5057775" y="1195387"/>
                </a:lnTo>
                <a:lnTo>
                  <a:pt x="5045734" y="1235075"/>
                </a:lnTo>
                <a:lnTo>
                  <a:pt x="5013674" y="1261386"/>
                </a:lnTo>
                <a:lnTo>
                  <a:pt x="5000273" y="1265451"/>
                </a:lnTo>
                <a:lnTo>
                  <a:pt x="4995673" y="1266367"/>
                </a:lnTo>
                <a:lnTo>
                  <a:pt x="4991028" y="1266824"/>
                </a:lnTo>
                <a:lnTo>
                  <a:pt x="4986337" y="1266824"/>
                </a:lnTo>
                <a:lnTo>
                  <a:pt x="338138" y="1266824"/>
                </a:lnTo>
                <a:lnTo>
                  <a:pt x="333447" y="1266824"/>
                </a:lnTo>
                <a:lnTo>
                  <a:pt x="328801" y="1266367"/>
                </a:lnTo>
                <a:lnTo>
                  <a:pt x="324201" y="1265451"/>
                </a:lnTo>
                <a:lnTo>
                  <a:pt x="319600" y="1264536"/>
                </a:lnTo>
                <a:lnTo>
                  <a:pt x="287623" y="1245901"/>
                </a:lnTo>
                <a:lnTo>
                  <a:pt x="284307" y="1242584"/>
                </a:lnTo>
                <a:lnTo>
                  <a:pt x="267157" y="1204723"/>
                </a:lnTo>
                <a:lnTo>
                  <a:pt x="266699" y="1200078"/>
                </a:lnTo>
                <a:lnTo>
                  <a:pt x="266700" y="1195387"/>
                </a:lnTo>
                <a:close/>
              </a:path>
              <a:path w="5286375" h="3419475">
                <a:moveTo>
                  <a:pt x="0" y="3348037"/>
                </a:moveTo>
                <a:lnTo>
                  <a:pt x="0" y="1804987"/>
                </a:lnTo>
                <a:lnTo>
                  <a:pt x="0" y="1800296"/>
                </a:lnTo>
                <a:lnTo>
                  <a:pt x="457" y="1795650"/>
                </a:lnTo>
                <a:lnTo>
                  <a:pt x="1372" y="1791049"/>
                </a:lnTo>
                <a:lnTo>
                  <a:pt x="2287" y="1786449"/>
                </a:lnTo>
                <a:lnTo>
                  <a:pt x="3642" y="1781982"/>
                </a:lnTo>
                <a:lnTo>
                  <a:pt x="5437" y="1777648"/>
                </a:lnTo>
                <a:lnTo>
                  <a:pt x="7232" y="1773315"/>
                </a:lnTo>
                <a:lnTo>
                  <a:pt x="9432" y="1769198"/>
                </a:lnTo>
                <a:lnTo>
                  <a:pt x="12038" y="1765298"/>
                </a:lnTo>
                <a:lnTo>
                  <a:pt x="14645" y="1761398"/>
                </a:lnTo>
                <a:lnTo>
                  <a:pt x="17606" y="1757789"/>
                </a:lnTo>
                <a:lnTo>
                  <a:pt x="20923" y="1754473"/>
                </a:lnTo>
                <a:lnTo>
                  <a:pt x="24239" y="1751156"/>
                </a:lnTo>
                <a:lnTo>
                  <a:pt x="27848" y="1748194"/>
                </a:lnTo>
                <a:lnTo>
                  <a:pt x="31748" y="1745588"/>
                </a:lnTo>
                <a:lnTo>
                  <a:pt x="35648" y="1742982"/>
                </a:lnTo>
                <a:lnTo>
                  <a:pt x="39764" y="1740782"/>
                </a:lnTo>
                <a:lnTo>
                  <a:pt x="44099" y="1738987"/>
                </a:lnTo>
                <a:lnTo>
                  <a:pt x="48432" y="1737192"/>
                </a:lnTo>
                <a:lnTo>
                  <a:pt x="52899" y="1735837"/>
                </a:lnTo>
                <a:lnTo>
                  <a:pt x="57499" y="1734921"/>
                </a:lnTo>
                <a:lnTo>
                  <a:pt x="62100" y="1734007"/>
                </a:lnTo>
                <a:lnTo>
                  <a:pt x="66747" y="1733549"/>
                </a:lnTo>
                <a:lnTo>
                  <a:pt x="71438" y="1733549"/>
                </a:lnTo>
                <a:lnTo>
                  <a:pt x="5214937" y="1733549"/>
                </a:lnTo>
                <a:lnTo>
                  <a:pt x="5219628" y="1733549"/>
                </a:lnTo>
                <a:lnTo>
                  <a:pt x="5224273" y="1734007"/>
                </a:lnTo>
                <a:lnTo>
                  <a:pt x="5262133" y="1751156"/>
                </a:lnTo>
                <a:lnTo>
                  <a:pt x="5280934" y="1777648"/>
                </a:lnTo>
                <a:lnTo>
                  <a:pt x="5282730" y="1781982"/>
                </a:lnTo>
                <a:lnTo>
                  <a:pt x="5284085" y="1786449"/>
                </a:lnTo>
                <a:lnTo>
                  <a:pt x="5285001" y="1791049"/>
                </a:lnTo>
                <a:lnTo>
                  <a:pt x="5285916" y="1795650"/>
                </a:lnTo>
                <a:lnTo>
                  <a:pt x="5286375" y="1800296"/>
                </a:lnTo>
                <a:lnTo>
                  <a:pt x="5286375" y="1804987"/>
                </a:lnTo>
                <a:lnTo>
                  <a:pt x="5286375" y="3348037"/>
                </a:lnTo>
                <a:lnTo>
                  <a:pt x="5286375" y="3352727"/>
                </a:lnTo>
                <a:lnTo>
                  <a:pt x="5285916" y="3357372"/>
                </a:lnTo>
                <a:lnTo>
                  <a:pt x="5285001" y="3361972"/>
                </a:lnTo>
                <a:lnTo>
                  <a:pt x="5284085" y="3366573"/>
                </a:lnTo>
                <a:lnTo>
                  <a:pt x="5282730" y="3371039"/>
                </a:lnTo>
                <a:lnTo>
                  <a:pt x="5280934" y="3375373"/>
                </a:lnTo>
                <a:lnTo>
                  <a:pt x="5279140" y="3379706"/>
                </a:lnTo>
                <a:lnTo>
                  <a:pt x="5250724" y="3410040"/>
                </a:lnTo>
                <a:lnTo>
                  <a:pt x="5228873" y="3418101"/>
                </a:lnTo>
                <a:lnTo>
                  <a:pt x="5224273" y="3419017"/>
                </a:lnTo>
                <a:lnTo>
                  <a:pt x="5219628" y="3419474"/>
                </a:lnTo>
                <a:lnTo>
                  <a:pt x="5214937" y="3419474"/>
                </a:lnTo>
                <a:lnTo>
                  <a:pt x="71438" y="3419474"/>
                </a:lnTo>
                <a:lnTo>
                  <a:pt x="66747" y="3419474"/>
                </a:lnTo>
                <a:lnTo>
                  <a:pt x="62100" y="3419017"/>
                </a:lnTo>
                <a:lnTo>
                  <a:pt x="24239" y="3401867"/>
                </a:lnTo>
                <a:lnTo>
                  <a:pt x="5437" y="3375373"/>
                </a:lnTo>
                <a:lnTo>
                  <a:pt x="3642" y="3371039"/>
                </a:lnTo>
                <a:lnTo>
                  <a:pt x="2287" y="3366573"/>
                </a:lnTo>
                <a:lnTo>
                  <a:pt x="1372" y="3361972"/>
                </a:lnTo>
                <a:lnTo>
                  <a:pt x="457" y="3357372"/>
                </a:lnTo>
                <a:lnTo>
                  <a:pt x="0" y="3352727"/>
                </a:lnTo>
                <a:lnTo>
                  <a:pt x="0" y="3348037"/>
                </a:lnTo>
                <a:close/>
              </a:path>
            </a:pathLst>
          </a:custGeom>
          <a:ln w="9524">
            <a:solidFill>
              <a:srgbClr val="E4E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53199" y="1189831"/>
            <a:ext cx="142874" cy="19049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473199" y="2134725"/>
            <a:ext cx="2019300" cy="5226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500" spc="-270" dirty="0">
                <a:latin typeface="Dotum"/>
                <a:cs typeface="Dotum"/>
              </a:rPr>
              <a:t>자전거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70" dirty="0">
                <a:latin typeface="Dotum"/>
                <a:cs typeface="Dotum"/>
              </a:rPr>
              <a:t>대여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70" dirty="0">
                <a:latin typeface="Dotum"/>
                <a:cs typeface="Dotum"/>
              </a:rPr>
              <a:t>및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70" dirty="0">
                <a:latin typeface="Dotum"/>
                <a:cs typeface="Dotum"/>
              </a:rPr>
              <a:t>반납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95" dirty="0">
                <a:latin typeface="Dotum"/>
                <a:cs typeface="Dotum"/>
              </a:rPr>
              <a:t>시간</a:t>
            </a:r>
            <a:endParaRPr sz="150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시간대별</a:t>
            </a:r>
            <a:r>
              <a:rPr sz="1350" spc="-11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이용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패턴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분석에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4A5462"/>
                </a:solidFill>
                <a:latin typeface="Dotum"/>
                <a:cs typeface="Dotum"/>
              </a:rPr>
              <a:t>활용</a:t>
            </a:r>
            <a:endParaRPr sz="1350">
              <a:latin typeface="Dotum"/>
              <a:cs typeface="Dot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73199" y="2851086"/>
            <a:ext cx="215836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-270" dirty="0">
                <a:latin typeface="Dotum"/>
                <a:cs typeface="Dotum"/>
              </a:rPr>
              <a:t>대여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70" dirty="0">
                <a:latin typeface="Dotum"/>
                <a:cs typeface="Dotum"/>
              </a:rPr>
              <a:t>및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70" dirty="0">
                <a:latin typeface="Dotum"/>
                <a:cs typeface="Dotum"/>
              </a:rPr>
              <a:t>반납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70" dirty="0">
                <a:latin typeface="Dotum"/>
                <a:cs typeface="Dotum"/>
              </a:rPr>
              <a:t>대여소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70" dirty="0">
                <a:latin typeface="Dotum"/>
                <a:cs typeface="Dotum"/>
              </a:rPr>
              <a:t>위치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95" dirty="0">
                <a:latin typeface="Dotum"/>
                <a:cs typeface="Dotum"/>
              </a:rPr>
              <a:t>정보</a:t>
            </a:r>
            <a:endParaRPr sz="1500">
              <a:latin typeface="Dotum"/>
              <a:cs typeface="Dot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73199" y="3110738"/>
            <a:ext cx="1878964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지역별</a:t>
            </a:r>
            <a:r>
              <a:rPr sz="1350" spc="-11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이용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패턴과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경로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4A5462"/>
                </a:solidFill>
                <a:latin typeface="Dotum"/>
                <a:cs typeface="Dotum"/>
              </a:rPr>
              <a:t>분석</a:t>
            </a:r>
            <a:endParaRPr sz="1350">
              <a:latin typeface="Dotum"/>
              <a:cs typeface="Dot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73199" y="3534657"/>
            <a:ext cx="1920239" cy="260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270" dirty="0">
                <a:latin typeface="Dotum"/>
                <a:cs typeface="Dotum"/>
              </a:rPr>
              <a:t>이용자</a:t>
            </a:r>
            <a:r>
              <a:rPr sz="1500" spc="-120" dirty="0">
                <a:latin typeface="Dotum"/>
                <a:cs typeface="Dotum"/>
              </a:rPr>
              <a:t> </a:t>
            </a:r>
            <a:r>
              <a:rPr sz="1500" spc="-270" dirty="0">
                <a:latin typeface="Dotum"/>
                <a:cs typeface="Dotum"/>
              </a:rPr>
              <a:t>정보</a:t>
            </a:r>
            <a:r>
              <a:rPr sz="1500" spc="-114" dirty="0">
                <a:latin typeface="Dotum"/>
                <a:cs typeface="Dotum"/>
              </a:rPr>
              <a:t> </a:t>
            </a:r>
            <a:r>
              <a:rPr sz="1550" spc="-180" dirty="0">
                <a:latin typeface="Arial Rounded MT Bold"/>
                <a:cs typeface="Arial Rounded MT Bold"/>
              </a:rPr>
              <a:t>(</a:t>
            </a:r>
            <a:r>
              <a:rPr sz="1500" spc="-180" dirty="0">
                <a:latin typeface="Dotum"/>
                <a:cs typeface="Dotum"/>
              </a:rPr>
              <a:t>성별</a:t>
            </a:r>
            <a:r>
              <a:rPr sz="1550" spc="-180" dirty="0">
                <a:latin typeface="Arial Rounded MT Bold"/>
                <a:cs typeface="Arial Rounded MT Bold"/>
              </a:rPr>
              <a:t>,</a:t>
            </a:r>
            <a:r>
              <a:rPr sz="1550" dirty="0">
                <a:latin typeface="Arial Rounded MT Bold"/>
                <a:cs typeface="Arial Rounded MT Bold"/>
              </a:rPr>
              <a:t> </a:t>
            </a:r>
            <a:r>
              <a:rPr sz="1500" spc="-185" dirty="0">
                <a:latin typeface="Dotum"/>
                <a:cs typeface="Dotum"/>
              </a:rPr>
              <a:t>연령대</a:t>
            </a:r>
            <a:r>
              <a:rPr sz="1550" spc="-185" dirty="0">
                <a:latin typeface="Arial Rounded MT Bold"/>
                <a:cs typeface="Arial Rounded MT Bold"/>
              </a:rPr>
              <a:t>)</a:t>
            </a:r>
            <a:endParaRPr sz="1550">
              <a:latin typeface="Arial Rounded MT Bold"/>
              <a:cs typeface="Arial Rounded MT 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73199" y="3796538"/>
            <a:ext cx="262255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인구통계학적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특성에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따른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이용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행태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4A5462"/>
                </a:solidFill>
                <a:latin typeface="Dotum"/>
                <a:cs typeface="Dotum"/>
              </a:rPr>
              <a:t>분석</a:t>
            </a:r>
            <a:endParaRPr sz="1350">
              <a:latin typeface="Dotum"/>
              <a:cs typeface="Dot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73199" y="4192125"/>
            <a:ext cx="2244725" cy="5226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500" spc="-270" dirty="0">
                <a:latin typeface="Dotum"/>
                <a:cs typeface="Dotum"/>
              </a:rPr>
              <a:t>이용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70" dirty="0">
                <a:latin typeface="Dotum"/>
                <a:cs typeface="Dotum"/>
              </a:rPr>
              <a:t>시간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70" dirty="0">
                <a:latin typeface="Dotum"/>
                <a:cs typeface="Dotum"/>
              </a:rPr>
              <a:t>및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70" dirty="0">
                <a:latin typeface="Dotum"/>
                <a:cs typeface="Dotum"/>
              </a:rPr>
              <a:t>이용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95" dirty="0">
                <a:latin typeface="Dotum"/>
                <a:cs typeface="Dotum"/>
              </a:rPr>
              <a:t>거리</a:t>
            </a:r>
            <a:endParaRPr sz="150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이동</a:t>
            </a:r>
            <a:r>
              <a:rPr sz="1350" spc="-11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패턴</a:t>
            </a:r>
            <a:r>
              <a:rPr sz="1350" spc="-11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및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이용</a:t>
            </a:r>
            <a:r>
              <a:rPr sz="1350" spc="-11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목적</a:t>
            </a:r>
            <a:r>
              <a:rPr sz="1350" spc="-10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4A5462"/>
                </a:solidFill>
                <a:latin typeface="Dotum"/>
                <a:cs typeface="Dotum"/>
              </a:rPr>
              <a:t>추정에</a:t>
            </a:r>
            <a:r>
              <a:rPr sz="1350" spc="-11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4A5462"/>
                </a:solidFill>
                <a:latin typeface="Dotum"/>
                <a:cs typeface="Dotum"/>
              </a:rPr>
              <a:t>활용</a:t>
            </a:r>
            <a:endParaRPr sz="1350">
              <a:latin typeface="Dotum"/>
              <a:cs typeface="Dotum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59575" y="1123792"/>
            <a:ext cx="135890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325" dirty="0">
                <a:latin typeface="Malgun Gothic"/>
                <a:cs typeface="Malgun Gothic"/>
              </a:rPr>
              <a:t>데이터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수집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50" dirty="0">
                <a:latin typeface="Malgun Gothic"/>
                <a:cs typeface="Malgun Gothic"/>
              </a:rPr>
              <a:t>방법</a:t>
            </a:r>
            <a:endParaRPr sz="1700">
              <a:latin typeface="Malgun Gothic"/>
              <a:cs typeface="Malgun Gothic"/>
            </a:endParaRPr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67499" y="1685132"/>
            <a:ext cx="152399" cy="13334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47527" y="2207905"/>
            <a:ext cx="192345" cy="15460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77024" y="2742407"/>
            <a:ext cx="133349" cy="15239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715124" y="3399632"/>
            <a:ext cx="152399" cy="15239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524625" y="5171282"/>
            <a:ext cx="1609724" cy="121919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24033" y="5690283"/>
            <a:ext cx="115907" cy="8325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24033" y="5918883"/>
            <a:ext cx="115907" cy="8325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24033" y="6147483"/>
            <a:ext cx="115907" cy="83250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7035800" y="1595470"/>
            <a:ext cx="377761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서울시</a:t>
            </a:r>
            <a:r>
              <a:rPr sz="1350" spc="-10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열린데이터광장에서</a:t>
            </a:r>
            <a:r>
              <a:rPr sz="1350" spc="-10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제공하는</a:t>
            </a:r>
            <a:r>
              <a:rPr sz="1350" spc="-9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00" spc="-60" dirty="0">
                <a:solidFill>
                  <a:srgbClr val="374050"/>
                </a:solidFill>
                <a:latin typeface="Tahoma"/>
                <a:cs typeface="Tahoma"/>
              </a:rPr>
              <a:t>CSV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형식</a:t>
            </a:r>
            <a:r>
              <a:rPr sz="1350" spc="-9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데이터</a:t>
            </a:r>
            <a:r>
              <a:rPr sz="1350" spc="-10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활용</a:t>
            </a:r>
            <a:endParaRPr sz="1350">
              <a:latin typeface="Dotum"/>
              <a:cs typeface="Dotum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35800" y="2128870"/>
            <a:ext cx="262572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75" dirty="0">
                <a:solidFill>
                  <a:srgbClr val="374050"/>
                </a:solidFill>
                <a:latin typeface="Arial"/>
                <a:cs typeface="Arial"/>
              </a:rPr>
              <a:t>API</a:t>
            </a:r>
            <a:r>
              <a:rPr sz="1300" spc="-25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연동을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통한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실시간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데이터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수집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병행</a:t>
            </a:r>
            <a:endParaRPr sz="1350">
              <a:latin typeface="Dotum"/>
              <a:cs typeface="Dotum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035800" y="2662270"/>
            <a:ext cx="246888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 err="1">
                <a:solidFill>
                  <a:srgbClr val="374050"/>
                </a:solidFill>
                <a:latin typeface="Dotum"/>
                <a:cs typeface="Dotum"/>
              </a:rPr>
              <a:t>분석</a:t>
            </a:r>
            <a:r>
              <a:rPr sz="1350" spc="-10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20" dirty="0" err="1">
                <a:solidFill>
                  <a:srgbClr val="374050"/>
                </a:solidFill>
                <a:latin typeface="Dotum"/>
                <a:cs typeface="Dotum"/>
              </a:rPr>
              <a:t>기간</a:t>
            </a:r>
            <a:r>
              <a:rPr lang="en-US" sz="1350" spc="-22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00" spc="-220" dirty="0">
                <a:solidFill>
                  <a:srgbClr val="374050"/>
                </a:solidFill>
                <a:latin typeface="Tahoma"/>
                <a:cs typeface="Tahoma"/>
              </a:rPr>
              <a:t>:</a:t>
            </a:r>
            <a:r>
              <a:rPr sz="1300" spc="-50" dirty="0">
                <a:solidFill>
                  <a:srgbClr val="374050"/>
                </a:solidFill>
                <a:latin typeface="Tahoma"/>
                <a:cs typeface="Tahoma"/>
              </a:rPr>
              <a:t> </a:t>
            </a:r>
            <a:r>
              <a:rPr lang="en-US" sz="1300" spc="-50" dirty="0">
                <a:solidFill>
                  <a:srgbClr val="374050"/>
                </a:solidFill>
                <a:latin typeface="Tahoma"/>
                <a:cs typeface="Tahoma"/>
              </a:rPr>
              <a:t> </a:t>
            </a:r>
            <a:r>
              <a:rPr sz="1300" spc="-90" dirty="0">
                <a:solidFill>
                  <a:srgbClr val="374050"/>
                </a:solidFill>
                <a:latin typeface="Arial"/>
                <a:cs typeface="Arial"/>
              </a:rPr>
              <a:t>20</a:t>
            </a:r>
            <a:r>
              <a:rPr lang="en-US" sz="1300" spc="-90" dirty="0">
                <a:solidFill>
                  <a:srgbClr val="374050"/>
                </a:solidFill>
                <a:latin typeface="Arial"/>
                <a:cs typeface="Arial"/>
              </a:rPr>
              <a:t>17</a:t>
            </a:r>
            <a:r>
              <a:rPr sz="1350" spc="-90" dirty="0">
                <a:solidFill>
                  <a:srgbClr val="374050"/>
                </a:solidFill>
                <a:latin typeface="Dotum"/>
                <a:cs typeface="Dotum"/>
              </a:rPr>
              <a:t>년</a:t>
            </a:r>
            <a:r>
              <a:rPr sz="1350" spc="-95" dirty="0">
                <a:solidFill>
                  <a:srgbClr val="374050"/>
                </a:solidFill>
                <a:latin typeface="Dotum"/>
                <a:cs typeface="Dotum"/>
              </a:rPr>
              <a:t>  </a:t>
            </a:r>
            <a:r>
              <a:rPr sz="1300" spc="-85" dirty="0">
                <a:solidFill>
                  <a:srgbClr val="374050"/>
                </a:solidFill>
                <a:latin typeface="Arial"/>
                <a:cs typeface="Arial"/>
              </a:rPr>
              <a:t>~</a:t>
            </a:r>
            <a:r>
              <a:rPr sz="1300" spc="-1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300" spc="-114" dirty="0">
                <a:solidFill>
                  <a:srgbClr val="374050"/>
                </a:solidFill>
                <a:latin typeface="Arial"/>
                <a:cs typeface="Arial"/>
              </a:rPr>
              <a:t>2021</a:t>
            </a:r>
            <a:r>
              <a:rPr lang="ko-KR" altLang="en-US" sz="1300" spc="-114" dirty="0">
                <a:solidFill>
                  <a:srgbClr val="374050"/>
                </a:solidFill>
                <a:latin typeface="Arial"/>
                <a:cs typeface="Arial"/>
              </a:rPr>
              <a:t>년</a:t>
            </a:r>
            <a:r>
              <a:rPr sz="1350" spc="-9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endParaRPr sz="1300" dirty="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931025" y="3357595"/>
            <a:ext cx="137287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latin typeface="Dotum"/>
                <a:cs typeface="Dotum"/>
              </a:rPr>
              <a:t>데이터</a:t>
            </a:r>
            <a:r>
              <a:rPr sz="1350" spc="-11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처리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80" dirty="0">
                <a:latin typeface="Dotum"/>
                <a:cs typeface="Dotum"/>
              </a:rPr>
              <a:t>프로세스</a:t>
            </a:r>
            <a:endParaRPr sz="1350">
              <a:latin typeface="Dotum"/>
              <a:cs typeface="Dotum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40734" y="3833990"/>
            <a:ext cx="445195" cy="26096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00" b="1" spc="-145" dirty="0">
                <a:solidFill>
                  <a:srgbClr val="374050"/>
                </a:solidFill>
                <a:latin typeface="Dotum"/>
                <a:cs typeface="Dotum"/>
              </a:rPr>
              <a:t>수집</a:t>
            </a:r>
            <a:endParaRPr sz="1600" b="1" dirty="0">
              <a:latin typeface="Dotum"/>
              <a:cs typeface="Dotum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524551" y="3833990"/>
            <a:ext cx="1778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0" dirty="0">
                <a:latin typeface="Arial"/>
                <a:cs typeface="Arial"/>
              </a:rPr>
              <a:t>→</a:t>
            </a:r>
            <a:endParaRPr sz="13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043165" y="3853038"/>
            <a:ext cx="445195" cy="26096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00" b="1" spc="-145" dirty="0">
                <a:solidFill>
                  <a:srgbClr val="374050"/>
                </a:solidFill>
                <a:latin typeface="Dotum"/>
                <a:cs typeface="Dotum"/>
              </a:rPr>
              <a:t>정제</a:t>
            </a:r>
            <a:endParaRPr sz="1600" b="1" dirty="0">
              <a:latin typeface="Dotum"/>
              <a:cs typeface="Dotum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864153" y="3833990"/>
            <a:ext cx="1778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0" dirty="0">
                <a:latin typeface="Arial"/>
                <a:cs typeface="Arial"/>
              </a:rPr>
              <a:t>→</a:t>
            </a:r>
            <a:endParaRPr sz="13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388532" y="3848244"/>
            <a:ext cx="445195" cy="26096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00" b="1" spc="-145" dirty="0">
                <a:solidFill>
                  <a:srgbClr val="374050"/>
                </a:solidFill>
                <a:latin typeface="Dotum"/>
                <a:cs typeface="Dotum"/>
              </a:rPr>
              <a:t>변환</a:t>
            </a:r>
            <a:endParaRPr sz="1600" b="1" dirty="0">
              <a:latin typeface="Dotum"/>
              <a:cs typeface="Dotum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203754" y="3833990"/>
            <a:ext cx="1778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0" dirty="0">
                <a:latin typeface="Arial"/>
                <a:cs typeface="Arial"/>
              </a:rPr>
              <a:t>→</a:t>
            </a:r>
            <a:endParaRPr sz="13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635107" y="3833990"/>
            <a:ext cx="445195" cy="26096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00" b="1" spc="-145" dirty="0">
                <a:solidFill>
                  <a:srgbClr val="374050"/>
                </a:solidFill>
                <a:latin typeface="Dotum"/>
                <a:cs typeface="Dotum"/>
              </a:rPr>
              <a:t>분석</a:t>
            </a:r>
            <a:endParaRPr sz="1600" b="1" dirty="0">
              <a:latin typeface="Dotum"/>
              <a:cs typeface="Dotum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308875" y="5164857"/>
            <a:ext cx="2896235" cy="111633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500" spc="-270" dirty="0">
                <a:latin typeface="Dotum"/>
                <a:cs typeface="Dotum"/>
              </a:rPr>
              <a:t>데이터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70" dirty="0">
                <a:latin typeface="Dotum"/>
                <a:cs typeface="Dotum"/>
              </a:rPr>
              <a:t>시각화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95" dirty="0">
                <a:latin typeface="Dotum"/>
                <a:cs typeface="Dotum"/>
              </a:rPr>
              <a:t>방향</a:t>
            </a:r>
            <a:endParaRPr sz="1500" dirty="0">
              <a:latin typeface="Dotum"/>
              <a:cs typeface="Dotum"/>
            </a:endParaRPr>
          </a:p>
          <a:p>
            <a:pPr marL="205104" marR="1099185">
              <a:lnSpc>
                <a:spcPct val="130400"/>
              </a:lnSpc>
              <a:spcBef>
                <a:spcPts val="380"/>
              </a:spcBef>
            </a:pP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대여소별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이용량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히트맵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210" dirty="0">
                <a:solidFill>
                  <a:srgbClr val="374050"/>
                </a:solidFill>
                <a:latin typeface="Dotum"/>
                <a:cs typeface="Dotum"/>
              </a:rPr>
              <a:t>제작</a:t>
            </a:r>
            <a:r>
              <a:rPr sz="1150" spc="50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시간대별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이용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패턴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25" dirty="0">
                <a:solidFill>
                  <a:srgbClr val="374050"/>
                </a:solidFill>
                <a:latin typeface="Dotum"/>
                <a:cs typeface="Dotum"/>
              </a:rPr>
              <a:t>차트화</a:t>
            </a:r>
            <a:endParaRPr sz="1150" dirty="0">
              <a:latin typeface="Dotum"/>
              <a:cs typeface="Dotum"/>
            </a:endParaRPr>
          </a:p>
          <a:p>
            <a:pPr marL="205104">
              <a:lnSpc>
                <a:spcPct val="100000"/>
              </a:lnSpc>
              <a:spcBef>
                <a:spcPts val="420"/>
              </a:spcBef>
            </a:pP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인구통계학적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특성에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따른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이용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행태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분석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70" dirty="0">
                <a:solidFill>
                  <a:srgbClr val="374050"/>
                </a:solidFill>
                <a:latin typeface="Dotum"/>
                <a:cs typeface="Dotum"/>
              </a:rPr>
              <a:t>시각화</a:t>
            </a:r>
            <a:endParaRPr sz="1150" dirty="0">
              <a:latin typeface="Dotum"/>
              <a:cs typeface="Dotum"/>
            </a:endParaRPr>
          </a:p>
        </p:txBody>
      </p:sp>
      <p:sp>
        <p:nvSpPr>
          <p:cNvPr id="56" name="object 49">
            <a:extLst>
              <a:ext uri="{FF2B5EF4-FFF2-40B4-BE49-F238E27FC236}">
                <a16:creationId xmlns:a16="http://schemas.microsoft.com/office/drawing/2014/main" id="{0ACD9B17-85BA-3219-2F3E-EA8EA9DD6105}"/>
              </a:ext>
            </a:extLst>
          </p:cNvPr>
          <p:cNvSpPr txBox="1"/>
          <p:nvPr/>
        </p:nvSpPr>
        <p:spPr>
          <a:xfrm>
            <a:off x="805813" y="5926304"/>
            <a:ext cx="3354072" cy="743793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lang="ko-KR" altLang="en-US" sz="1500" spc="-270" dirty="0">
                <a:latin typeface="Dotum"/>
                <a:cs typeface="Dotum"/>
              </a:rPr>
              <a:t>출처 </a:t>
            </a:r>
            <a:r>
              <a:rPr lang="en-US" altLang="ko-KR" sz="1500" spc="-270" dirty="0">
                <a:latin typeface="Dotum"/>
                <a:cs typeface="Dotum"/>
              </a:rPr>
              <a:t>: </a:t>
            </a:r>
            <a:r>
              <a:rPr lang="ko-KR" altLang="en-US" sz="1500" spc="-270" dirty="0" err="1">
                <a:latin typeface="Dotum"/>
                <a:cs typeface="Dotum"/>
              </a:rPr>
              <a:t>열린데이터공장</a:t>
            </a:r>
            <a:r>
              <a:rPr lang="ko-KR" altLang="en-US" sz="1500" spc="-270" dirty="0">
                <a:latin typeface="Dotum"/>
                <a:cs typeface="Dotum"/>
              </a:rPr>
              <a:t> </a:t>
            </a:r>
            <a:r>
              <a:rPr lang="en-US" altLang="ko-KR" sz="1500" spc="-270" dirty="0">
                <a:latin typeface="Dotum"/>
                <a:cs typeface="Dotum"/>
              </a:rPr>
              <a:t>(</a:t>
            </a:r>
            <a:r>
              <a:rPr lang="ko-KR" altLang="en-US" sz="1500" spc="-270" dirty="0">
                <a:latin typeface="Dotum"/>
                <a:cs typeface="Dotum"/>
              </a:rPr>
              <a:t>검색어 </a:t>
            </a:r>
            <a:r>
              <a:rPr lang="en-US" altLang="ko-KR" sz="1500" spc="-270" dirty="0">
                <a:latin typeface="Dotum"/>
                <a:cs typeface="Dotum"/>
              </a:rPr>
              <a:t>: </a:t>
            </a:r>
            <a:r>
              <a:rPr lang="ko-KR" altLang="en-US" sz="1500" spc="-270" dirty="0" err="1">
                <a:latin typeface="Dotum"/>
                <a:cs typeface="Dotum"/>
              </a:rPr>
              <a:t>따릉이</a:t>
            </a:r>
            <a:endParaRPr lang="en-US" altLang="ko-KR" sz="1500" spc="-270" dirty="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lang="en-US" altLang="ko-KR" sz="1500" spc="-270" dirty="0">
                <a:latin typeface="Dotum"/>
                <a:cs typeface="Dotum"/>
                <a:hlinkClick r:id="rId15"/>
              </a:rPr>
              <a:t>https://data.seoul.go.kr/dataList/datasetTotalList.do</a:t>
            </a:r>
            <a:endParaRPr lang="en-US" altLang="ko-KR" sz="1500" spc="-270" dirty="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rcRect b="29635"/>
          <a:stretch>
            <a:fillRect/>
          </a:stretch>
        </p:blipFill>
        <p:spPr>
          <a:xfrm>
            <a:off x="0" y="0"/>
            <a:ext cx="12191999" cy="6856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80" dirty="0"/>
              <a:t>분석</a:t>
            </a:r>
            <a:r>
              <a:rPr spc="-320" dirty="0"/>
              <a:t> </a:t>
            </a:r>
            <a:r>
              <a:rPr spc="-605" dirty="0"/>
              <a:t>방법론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9599" y="1218406"/>
            <a:ext cx="5334000" cy="3009900"/>
            <a:chOff x="609599" y="1438274"/>
            <a:chExt cx="5334000" cy="3009900"/>
          </a:xfrm>
        </p:grpSpPr>
        <p:sp>
          <p:nvSpPr>
            <p:cNvPr id="5" name="object 5"/>
            <p:cNvSpPr/>
            <p:nvPr/>
          </p:nvSpPr>
          <p:spPr>
            <a:xfrm>
              <a:off x="628649" y="1438274"/>
              <a:ext cx="5314950" cy="3009900"/>
            </a:xfrm>
            <a:custGeom>
              <a:avLst/>
              <a:gdLst/>
              <a:ahLst/>
              <a:cxnLst/>
              <a:rect l="l" t="t" r="r" b="b"/>
              <a:pathLst>
                <a:path w="5314950" h="3009900">
                  <a:moveTo>
                    <a:pt x="5243752" y="3009899"/>
                  </a:moveTo>
                  <a:lnTo>
                    <a:pt x="53397" y="3009899"/>
                  </a:lnTo>
                  <a:lnTo>
                    <a:pt x="49680" y="3009411"/>
                  </a:lnTo>
                  <a:lnTo>
                    <a:pt x="14085" y="2984043"/>
                  </a:lnTo>
                  <a:lnTo>
                    <a:pt x="366" y="2943658"/>
                  </a:lnTo>
                  <a:lnTo>
                    <a:pt x="0" y="2938702"/>
                  </a:lnTo>
                  <a:lnTo>
                    <a:pt x="0" y="2933699"/>
                  </a:lnTo>
                  <a:lnTo>
                    <a:pt x="0" y="71196"/>
                  </a:lnTo>
                  <a:lnTo>
                    <a:pt x="11716" y="29705"/>
                  </a:lnTo>
                  <a:lnTo>
                    <a:pt x="42320" y="2440"/>
                  </a:lnTo>
                  <a:lnTo>
                    <a:pt x="53397" y="0"/>
                  </a:lnTo>
                  <a:lnTo>
                    <a:pt x="5243752" y="0"/>
                  </a:lnTo>
                  <a:lnTo>
                    <a:pt x="5285243" y="15621"/>
                  </a:lnTo>
                  <a:lnTo>
                    <a:pt x="5311063" y="51661"/>
                  </a:lnTo>
                  <a:lnTo>
                    <a:pt x="5314949" y="71196"/>
                  </a:lnTo>
                  <a:lnTo>
                    <a:pt x="5314949" y="2938702"/>
                  </a:lnTo>
                  <a:lnTo>
                    <a:pt x="5299327" y="2980194"/>
                  </a:lnTo>
                  <a:lnTo>
                    <a:pt x="5263287" y="3006013"/>
                  </a:lnTo>
                  <a:lnTo>
                    <a:pt x="5248707" y="3009411"/>
                  </a:lnTo>
                  <a:lnTo>
                    <a:pt x="5243752" y="30098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599" y="1438552"/>
              <a:ext cx="70485" cy="3009900"/>
            </a:xfrm>
            <a:custGeom>
              <a:avLst/>
              <a:gdLst/>
              <a:ahLst/>
              <a:cxnLst/>
              <a:rect l="l" t="t" r="r" b="b"/>
              <a:pathLst>
                <a:path w="70484" h="3009900">
                  <a:moveTo>
                    <a:pt x="70450" y="3009344"/>
                  </a:moveTo>
                  <a:lnTo>
                    <a:pt x="33857" y="2996791"/>
                  </a:lnTo>
                  <a:lnTo>
                    <a:pt x="5800" y="2962582"/>
                  </a:lnTo>
                  <a:lnTo>
                    <a:pt x="0" y="2933422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1000" y="46761"/>
                  </a:lnTo>
                  <a:lnTo>
                    <a:pt x="38100" y="75922"/>
                  </a:lnTo>
                  <a:lnTo>
                    <a:pt x="38100" y="2933422"/>
                  </a:lnTo>
                  <a:lnTo>
                    <a:pt x="44514" y="2975764"/>
                  </a:lnTo>
                  <a:lnTo>
                    <a:pt x="66287" y="3007688"/>
                  </a:lnTo>
                  <a:lnTo>
                    <a:pt x="70450" y="3009344"/>
                  </a:lnTo>
                  <a:close/>
                </a:path>
              </a:pathLst>
            </a:custGeom>
            <a:solidFill>
              <a:srgbClr val="2D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299" y="1726406"/>
              <a:ext cx="190499" cy="16668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30300" y="1428592"/>
            <a:ext cx="153416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325" dirty="0">
                <a:latin typeface="Malgun Gothic"/>
                <a:cs typeface="Malgun Gothic"/>
              </a:rPr>
              <a:t>데이터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분석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50" dirty="0">
                <a:latin typeface="Malgun Gothic"/>
                <a:cs typeface="Malgun Gothic"/>
              </a:rPr>
              <a:t>방법론</a:t>
            </a:r>
            <a:endParaRPr sz="1700">
              <a:latin typeface="Malgun Gothic"/>
              <a:cs typeface="Malgun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9599" y="1989932"/>
            <a:ext cx="5334000" cy="4714875"/>
            <a:chOff x="609599" y="2209800"/>
            <a:chExt cx="5334000" cy="471487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599" y="2209800"/>
              <a:ext cx="152399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1074" y="2781300"/>
              <a:ext cx="171449" cy="1333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599" y="4676774"/>
              <a:ext cx="5333999" cy="22478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1074" y="3343275"/>
              <a:ext cx="171449" cy="1523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0599" y="3924300"/>
              <a:ext cx="152399" cy="13334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358899" y="1845144"/>
            <a:ext cx="1647189" cy="44513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50" spc="-260" dirty="0">
                <a:latin typeface="Dotum"/>
                <a:cs typeface="Dotum"/>
              </a:rPr>
              <a:t>기초</a:t>
            </a:r>
            <a:r>
              <a:rPr sz="1350" spc="-11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통계</a:t>
            </a:r>
            <a:r>
              <a:rPr sz="1350" spc="-110" dirty="0">
                <a:latin typeface="Dotum"/>
                <a:cs typeface="Dotum"/>
              </a:rPr>
              <a:t> </a:t>
            </a:r>
            <a:r>
              <a:rPr sz="1350" spc="-285" dirty="0">
                <a:latin typeface="Dotum"/>
                <a:cs typeface="Dotum"/>
              </a:rPr>
              <a:t>분석</a:t>
            </a:r>
            <a:endParaRPr sz="135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150" spc="-155" dirty="0">
                <a:solidFill>
                  <a:srgbClr val="4A5462"/>
                </a:solidFill>
                <a:latin typeface="Dotum"/>
                <a:cs typeface="Dotum"/>
              </a:rPr>
              <a:t>시간대별</a:t>
            </a:r>
            <a:r>
              <a:rPr sz="1150" spc="-155" dirty="0">
                <a:solidFill>
                  <a:srgbClr val="4A5462"/>
                </a:solidFill>
                <a:latin typeface="Futura Lt BT"/>
                <a:cs typeface="Futura Lt BT"/>
              </a:rPr>
              <a:t>,</a:t>
            </a:r>
            <a:r>
              <a:rPr sz="1150" spc="-30" dirty="0">
                <a:solidFill>
                  <a:srgbClr val="4A5462"/>
                </a:solidFill>
                <a:latin typeface="Futura Lt BT"/>
                <a:cs typeface="Futura Lt BT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요일별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대여량</a:t>
            </a:r>
            <a:r>
              <a:rPr sz="1150" spc="-8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70" dirty="0">
                <a:solidFill>
                  <a:srgbClr val="4A5462"/>
                </a:solidFill>
                <a:latin typeface="Dotum"/>
                <a:cs typeface="Dotum"/>
              </a:rPr>
              <a:t>파악</a:t>
            </a:r>
            <a:endParaRPr sz="1150">
              <a:latin typeface="Dotum"/>
              <a:cs typeface="Dot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58899" y="2416644"/>
            <a:ext cx="2679701" cy="44513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50" spc="-260" dirty="0">
                <a:latin typeface="Dotum"/>
                <a:cs typeface="Dotum"/>
              </a:rPr>
              <a:t>상관관계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85" dirty="0">
                <a:latin typeface="Dotum"/>
                <a:cs typeface="Dotum"/>
              </a:rPr>
              <a:t>분석</a:t>
            </a:r>
            <a:endParaRPr sz="1350" dirty="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150" spc="-175" dirty="0">
                <a:solidFill>
                  <a:srgbClr val="4A5462"/>
                </a:solidFill>
                <a:latin typeface="Dotum"/>
                <a:cs typeface="Dotum"/>
              </a:rPr>
              <a:t>성별</a:t>
            </a:r>
            <a:r>
              <a:rPr sz="1150" spc="-175" dirty="0">
                <a:solidFill>
                  <a:srgbClr val="4A5462"/>
                </a:solidFill>
                <a:latin typeface="Futura Lt BT"/>
                <a:cs typeface="Futura Lt BT"/>
              </a:rPr>
              <a:t>/</a:t>
            </a:r>
            <a:r>
              <a:rPr sz="1150" spc="-175" dirty="0">
                <a:solidFill>
                  <a:srgbClr val="4A5462"/>
                </a:solidFill>
                <a:latin typeface="Dotum"/>
                <a:cs typeface="Dotum"/>
              </a:rPr>
              <a:t>연령대와</a:t>
            </a:r>
            <a:r>
              <a:rPr sz="1150" spc="-7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이용</a:t>
            </a:r>
            <a:r>
              <a:rPr sz="1150" spc="-7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65" dirty="0">
                <a:solidFill>
                  <a:srgbClr val="4A5462"/>
                </a:solidFill>
                <a:latin typeface="Dotum"/>
                <a:cs typeface="Dotum"/>
              </a:rPr>
              <a:t>시간</a:t>
            </a:r>
            <a:r>
              <a:rPr sz="1150" spc="-165" dirty="0">
                <a:solidFill>
                  <a:srgbClr val="4A5462"/>
                </a:solidFill>
                <a:latin typeface="Futura Lt BT"/>
                <a:cs typeface="Futura Lt BT"/>
              </a:rPr>
              <a:t>/</a:t>
            </a:r>
            <a:r>
              <a:rPr sz="1150" spc="-165" dirty="0">
                <a:solidFill>
                  <a:srgbClr val="4A5462"/>
                </a:solidFill>
                <a:latin typeface="Dotum"/>
                <a:cs typeface="Dotum"/>
              </a:rPr>
              <a:t>거리</a:t>
            </a:r>
            <a:r>
              <a:rPr sz="1150" spc="-6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간의</a:t>
            </a:r>
            <a:r>
              <a:rPr sz="1150" spc="-7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관계</a:t>
            </a:r>
            <a:r>
              <a:rPr sz="1150" spc="-6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55" dirty="0">
                <a:solidFill>
                  <a:srgbClr val="4A5462"/>
                </a:solidFill>
                <a:latin typeface="Dotum"/>
                <a:cs typeface="Dotum"/>
              </a:rPr>
              <a:t>분석</a:t>
            </a:r>
            <a:endParaRPr sz="1150" dirty="0">
              <a:latin typeface="Dotum"/>
              <a:cs typeface="Dot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8899" y="2988144"/>
            <a:ext cx="2089785" cy="44513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50" spc="-260" dirty="0">
                <a:latin typeface="Dotum"/>
                <a:cs typeface="Dotum"/>
              </a:rPr>
              <a:t>클러스터링</a:t>
            </a:r>
            <a:r>
              <a:rPr sz="1350" spc="-100" dirty="0">
                <a:latin typeface="Dotum"/>
                <a:cs typeface="Dotum"/>
              </a:rPr>
              <a:t> </a:t>
            </a:r>
            <a:r>
              <a:rPr sz="1350" spc="-295" dirty="0">
                <a:latin typeface="Dotum"/>
                <a:cs typeface="Dotum"/>
              </a:rPr>
              <a:t>기법</a:t>
            </a:r>
            <a:endParaRPr sz="135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유사한</a:t>
            </a:r>
            <a:r>
              <a:rPr sz="1150" spc="-8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이용자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그룹</a:t>
            </a:r>
            <a:r>
              <a:rPr sz="1150" spc="-8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도출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및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패턴</a:t>
            </a:r>
            <a:r>
              <a:rPr sz="1150" spc="-8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60" dirty="0">
                <a:solidFill>
                  <a:srgbClr val="4A5462"/>
                </a:solidFill>
                <a:latin typeface="Dotum"/>
                <a:cs typeface="Dotum"/>
              </a:rPr>
              <a:t>분석</a:t>
            </a:r>
            <a:endParaRPr sz="1150">
              <a:latin typeface="Dotum"/>
              <a:cs typeface="Dot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58899" y="3559644"/>
            <a:ext cx="2175510" cy="44513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50" spc="-260" dirty="0">
                <a:latin typeface="Dotum"/>
                <a:cs typeface="Dotum"/>
              </a:rPr>
              <a:t>회귀</a:t>
            </a:r>
            <a:r>
              <a:rPr sz="1350" spc="-110" dirty="0">
                <a:latin typeface="Dotum"/>
                <a:cs typeface="Dotum"/>
              </a:rPr>
              <a:t> </a:t>
            </a:r>
            <a:r>
              <a:rPr sz="1350" spc="-295" dirty="0">
                <a:latin typeface="Dotum"/>
                <a:cs typeface="Dotum"/>
              </a:rPr>
              <a:t>분석</a:t>
            </a:r>
            <a:endParaRPr sz="135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특정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요인이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이용량에</a:t>
            </a:r>
            <a:r>
              <a:rPr sz="1150" spc="-7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미치는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영향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60" dirty="0">
                <a:solidFill>
                  <a:srgbClr val="4A5462"/>
                </a:solidFill>
                <a:latin typeface="Dotum"/>
                <a:cs typeface="Dotum"/>
              </a:rPr>
              <a:t>분석</a:t>
            </a:r>
            <a:endParaRPr sz="1150">
              <a:latin typeface="Dotum"/>
              <a:cs typeface="Dot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30300" y="4667091"/>
            <a:ext cx="141224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325" dirty="0">
                <a:latin typeface="Malgun Gothic"/>
                <a:cs typeface="Malgun Gothic"/>
              </a:rPr>
              <a:t>분석</a:t>
            </a:r>
            <a:r>
              <a:rPr sz="1700" b="1" spc="-180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도구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및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50" dirty="0">
                <a:latin typeface="Malgun Gothic"/>
                <a:cs typeface="Malgun Gothic"/>
              </a:rPr>
              <a:t>기술</a:t>
            </a:r>
            <a:endParaRPr sz="170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73199" y="5207225"/>
            <a:ext cx="868680" cy="404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-10" dirty="0">
                <a:solidFill>
                  <a:srgbClr val="1F2937"/>
                </a:solidFill>
                <a:latin typeface="Arial"/>
                <a:cs typeface="Arial"/>
              </a:rPr>
              <a:t>Python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050" spc="-85" dirty="0">
                <a:solidFill>
                  <a:srgbClr val="6A7280"/>
                </a:solidFill>
                <a:latin typeface="Arial"/>
                <a:cs typeface="Arial"/>
              </a:rPr>
              <a:t>Pandas,</a:t>
            </a:r>
            <a:r>
              <a:rPr sz="1050" spc="-5" dirty="0">
                <a:solidFill>
                  <a:srgbClr val="6A7280"/>
                </a:solidFill>
                <a:latin typeface="Arial"/>
                <a:cs typeface="Arial"/>
              </a:rPr>
              <a:t> </a:t>
            </a:r>
            <a:r>
              <a:rPr sz="1050" spc="-70" dirty="0">
                <a:solidFill>
                  <a:srgbClr val="6A7280"/>
                </a:solidFill>
                <a:latin typeface="Arial"/>
                <a:cs typeface="Arial"/>
              </a:rPr>
              <a:t>NumPy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68750" y="5214969"/>
            <a:ext cx="1083310" cy="396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1F2937"/>
                </a:solidFill>
                <a:latin typeface="Dotum"/>
                <a:cs typeface="Dotum"/>
              </a:rPr>
              <a:t>시각화</a:t>
            </a:r>
            <a:r>
              <a:rPr sz="1350" spc="-105" dirty="0">
                <a:solidFill>
                  <a:srgbClr val="1F2937"/>
                </a:solidFill>
                <a:latin typeface="Dotum"/>
                <a:cs typeface="Dotum"/>
              </a:rPr>
              <a:t> </a:t>
            </a:r>
            <a:r>
              <a:rPr sz="1350" spc="-295" dirty="0">
                <a:solidFill>
                  <a:srgbClr val="1F2937"/>
                </a:solidFill>
                <a:latin typeface="Dotum"/>
                <a:cs typeface="Dotum"/>
              </a:rPr>
              <a:t>도구</a:t>
            </a:r>
            <a:endParaRPr sz="135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050" spc="-30" dirty="0">
                <a:solidFill>
                  <a:srgbClr val="6A7280"/>
                </a:solidFill>
                <a:latin typeface="Arial"/>
                <a:cs typeface="Arial"/>
              </a:rPr>
              <a:t>Matplotlib,</a:t>
            </a:r>
            <a:r>
              <a:rPr sz="1050" spc="25" dirty="0">
                <a:solidFill>
                  <a:srgbClr val="6A7280"/>
                </a:solidFill>
                <a:latin typeface="Arial"/>
                <a:cs typeface="Arial"/>
              </a:rPr>
              <a:t> </a:t>
            </a:r>
            <a:r>
              <a:rPr sz="1050" spc="-65" dirty="0">
                <a:solidFill>
                  <a:srgbClr val="6A7280"/>
                </a:solidFill>
                <a:latin typeface="Arial"/>
                <a:cs typeface="Arial"/>
              </a:rPr>
              <a:t>Seaborn</a:t>
            </a:r>
            <a:endParaRPr sz="10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73199" y="5976969"/>
            <a:ext cx="633095" cy="396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80" dirty="0">
                <a:solidFill>
                  <a:srgbClr val="1F2937"/>
                </a:solidFill>
                <a:latin typeface="Dotum"/>
                <a:cs typeface="Dotum"/>
              </a:rPr>
              <a:t>머신러닝</a:t>
            </a:r>
            <a:endParaRPr sz="135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050" spc="-40" dirty="0">
                <a:solidFill>
                  <a:srgbClr val="6A7280"/>
                </a:solidFill>
                <a:latin typeface="Arial"/>
                <a:cs typeface="Arial"/>
              </a:rPr>
              <a:t>Scikit-</a:t>
            </a:r>
            <a:r>
              <a:rPr sz="1050" spc="-35" dirty="0">
                <a:solidFill>
                  <a:srgbClr val="6A7280"/>
                </a:solidFill>
                <a:latin typeface="Arial"/>
                <a:cs typeface="Arial"/>
              </a:rPr>
              <a:t>learn</a:t>
            </a:r>
            <a:endParaRPr sz="10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68750" y="5969225"/>
            <a:ext cx="943610" cy="404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-25" dirty="0">
                <a:solidFill>
                  <a:srgbClr val="1F2937"/>
                </a:solidFill>
                <a:latin typeface="Arial"/>
                <a:cs typeface="Arial"/>
              </a:rPr>
              <a:t>SQL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000" spc="-180" dirty="0">
                <a:solidFill>
                  <a:srgbClr val="6A7280"/>
                </a:solidFill>
                <a:latin typeface="Dotum"/>
                <a:cs typeface="Dotum"/>
              </a:rPr>
              <a:t>데이터</a:t>
            </a:r>
            <a:r>
              <a:rPr sz="1000" spc="-85" dirty="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sz="1000" spc="-120" dirty="0">
                <a:solidFill>
                  <a:srgbClr val="6A7280"/>
                </a:solidFill>
                <a:latin typeface="Dotum"/>
                <a:cs typeface="Dotum"/>
              </a:rPr>
              <a:t>필터링</a:t>
            </a:r>
            <a:r>
              <a:rPr sz="1050" spc="-120" dirty="0">
                <a:solidFill>
                  <a:srgbClr val="6A7280"/>
                </a:solidFill>
                <a:latin typeface="Arial"/>
                <a:cs typeface="Arial"/>
              </a:rPr>
              <a:t>/</a:t>
            </a:r>
            <a:r>
              <a:rPr sz="1000" spc="-120" dirty="0">
                <a:solidFill>
                  <a:srgbClr val="6A7280"/>
                </a:solidFill>
                <a:latin typeface="Dotum"/>
                <a:cs typeface="Dotum"/>
              </a:rPr>
              <a:t>추출</a:t>
            </a:r>
            <a:endParaRPr sz="1000">
              <a:latin typeface="Dotum"/>
              <a:cs typeface="Dotum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48402" y="227806"/>
            <a:ext cx="5333998" cy="4286979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6248401" y="4799806"/>
            <a:ext cx="5334000" cy="1828007"/>
          </a:xfrm>
          <a:custGeom>
            <a:avLst/>
            <a:gdLst/>
            <a:ahLst/>
            <a:cxnLst/>
            <a:rect l="l" t="t" r="r" b="b"/>
            <a:pathLst>
              <a:path w="5334000" h="2933700">
                <a:moveTo>
                  <a:pt x="5262803" y="2933699"/>
                </a:moveTo>
                <a:lnTo>
                  <a:pt x="71196" y="2933699"/>
                </a:lnTo>
                <a:lnTo>
                  <a:pt x="66241" y="2933210"/>
                </a:lnTo>
                <a:lnTo>
                  <a:pt x="29705" y="2918077"/>
                </a:lnTo>
                <a:lnTo>
                  <a:pt x="3885" y="2882037"/>
                </a:lnTo>
                <a:lnTo>
                  <a:pt x="0" y="2862502"/>
                </a:lnTo>
                <a:lnTo>
                  <a:pt x="0" y="28574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262803" y="0"/>
                </a:lnTo>
                <a:lnTo>
                  <a:pt x="5304292" y="15621"/>
                </a:lnTo>
                <a:lnTo>
                  <a:pt x="5330112" y="51661"/>
                </a:lnTo>
                <a:lnTo>
                  <a:pt x="5333999" y="71196"/>
                </a:lnTo>
                <a:lnTo>
                  <a:pt x="5333999" y="2862502"/>
                </a:lnTo>
                <a:lnTo>
                  <a:pt x="5318376" y="2903994"/>
                </a:lnTo>
                <a:lnTo>
                  <a:pt x="5282337" y="2929813"/>
                </a:lnTo>
                <a:lnTo>
                  <a:pt x="5267757" y="2933211"/>
                </a:lnTo>
                <a:lnTo>
                  <a:pt x="5262803" y="293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6721475" y="437992"/>
            <a:ext cx="153416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325" dirty="0">
                <a:latin typeface="Malgun Gothic"/>
                <a:cs typeface="Malgun Gothic"/>
              </a:rPr>
              <a:t>예상되는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분석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50" dirty="0">
                <a:latin typeface="Malgun Gothic"/>
                <a:cs typeface="Malgun Gothic"/>
              </a:rPr>
              <a:t>결과</a:t>
            </a:r>
            <a:endParaRPr sz="1700">
              <a:latin typeface="Malgun Gothic"/>
              <a:cs typeface="Malgun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73900" y="982302"/>
            <a:ext cx="248221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latin typeface="Dotum"/>
                <a:cs typeface="Dotum"/>
              </a:rPr>
              <a:t>시간대</a:t>
            </a:r>
            <a:r>
              <a:rPr sz="1350" spc="-11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및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요일별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이용자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밀집도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85" dirty="0">
                <a:latin typeface="Dotum"/>
                <a:cs typeface="Dotum"/>
              </a:rPr>
              <a:t>시각화</a:t>
            </a:r>
            <a:endParaRPr sz="1350" dirty="0">
              <a:latin typeface="Dotum"/>
              <a:cs typeface="Dot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73900" y="1299103"/>
            <a:ext cx="3183255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특정</a:t>
            </a:r>
            <a:r>
              <a:rPr sz="1150" spc="-8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시간대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및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요일의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이용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패턴</a:t>
            </a:r>
            <a:r>
              <a:rPr sz="1150" spc="-8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분석으로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수요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예측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60" dirty="0">
                <a:solidFill>
                  <a:srgbClr val="4A5462"/>
                </a:solidFill>
                <a:latin typeface="Dotum"/>
                <a:cs typeface="Dotum"/>
              </a:rPr>
              <a:t>가능</a:t>
            </a:r>
            <a:endParaRPr sz="1150">
              <a:latin typeface="Dotum"/>
              <a:cs typeface="Dotum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073900" y="1899457"/>
            <a:ext cx="206184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latin typeface="Dotum"/>
                <a:cs typeface="Dotum"/>
              </a:rPr>
              <a:t>성별</a:t>
            </a:r>
            <a:r>
              <a:rPr sz="1350" spc="-11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및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연령대별</a:t>
            </a:r>
            <a:r>
              <a:rPr sz="1350" spc="-11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사용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성향</a:t>
            </a:r>
            <a:r>
              <a:rPr sz="1350" spc="-110" dirty="0">
                <a:latin typeface="Dotum"/>
                <a:cs typeface="Dotum"/>
              </a:rPr>
              <a:t> </a:t>
            </a:r>
            <a:r>
              <a:rPr sz="1350" spc="-285" dirty="0">
                <a:latin typeface="Dotum"/>
                <a:cs typeface="Dotum"/>
              </a:rPr>
              <a:t>분석</a:t>
            </a:r>
            <a:endParaRPr sz="1350" dirty="0">
              <a:latin typeface="Dotum"/>
              <a:cs typeface="Dot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73900" y="2216258"/>
            <a:ext cx="2703195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인구통계학적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특성에</a:t>
            </a:r>
            <a:r>
              <a:rPr sz="1150" spc="-7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맞춘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서비스</a:t>
            </a:r>
            <a:r>
              <a:rPr sz="1150" spc="-7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개선</a:t>
            </a:r>
            <a:r>
              <a:rPr sz="1150" spc="-7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방향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60" dirty="0">
                <a:solidFill>
                  <a:srgbClr val="4A5462"/>
                </a:solidFill>
                <a:latin typeface="Dotum"/>
                <a:cs typeface="Dotum"/>
              </a:rPr>
              <a:t>도출</a:t>
            </a:r>
            <a:endParaRPr sz="1150">
              <a:latin typeface="Dotum"/>
              <a:cs typeface="Dotum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73900" y="2773804"/>
            <a:ext cx="21590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latin typeface="Dotum"/>
                <a:cs typeface="Dotum"/>
              </a:rPr>
              <a:t>대여소</a:t>
            </a:r>
            <a:r>
              <a:rPr sz="1350" spc="-11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위치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개선을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위한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80" dirty="0">
                <a:latin typeface="Dotum"/>
                <a:cs typeface="Dotum"/>
              </a:rPr>
              <a:t>인사이트</a:t>
            </a:r>
            <a:endParaRPr sz="1350" dirty="0">
              <a:latin typeface="Dotum"/>
              <a:cs typeface="Dot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73900" y="3090605"/>
            <a:ext cx="2532380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이용</a:t>
            </a:r>
            <a:r>
              <a:rPr sz="1150" spc="-8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경로</a:t>
            </a:r>
            <a:r>
              <a:rPr sz="1150" spc="-8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및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패턴</a:t>
            </a:r>
            <a:r>
              <a:rPr sz="1150" spc="-8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분석에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따른</a:t>
            </a:r>
            <a:r>
              <a:rPr sz="1150" spc="-8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최적</a:t>
            </a:r>
            <a:r>
              <a:rPr sz="1150" spc="-8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위치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60" dirty="0">
                <a:solidFill>
                  <a:srgbClr val="4A5462"/>
                </a:solidFill>
                <a:latin typeface="Dotum"/>
                <a:cs typeface="Dotum"/>
              </a:rPr>
              <a:t>제안</a:t>
            </a:r>
            <a:endParaRPr sz="1150">
              <a:latin typeface="Dotum"/>
              <a:cs typeface="Dotu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73900" y="3653419"/>
            <a:ext cx="127508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latin typeface="Dotum"/>
                <a:cs typeface="Dotum"/>
              </a:rPr>
              <a:t>수요</a:t>
            </a:r>
            <a:r>
              <a:rPr sz="1350" spc="-11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예측</a:t>
            </a:r>
            <a:r>
              <a:rPr sz="1350" spc="-11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모델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85" dirty="0">
                <a:latin typeface="Dotum"/>
                <a:cs typeface="Dotum"/>
              </a:rPr>
              <a:t>수립</a:t>
            </a:r>
            <a:endParaRPr sz="1350" dirty="0">
              <a:latin typeface="Dotum"/>
              <a:cs typeface="Dotum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73900" y="3970221"/>
            <a:ext cx="2569845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155" dirty="0">
                <a:solidFill>
                  <a:srgbClr val="4A5462"/>
                </a:solidFill>
                <a:latin typeface="Dotum"/>
                <a:cs typeface="Dotum"/>
              </a:rPr>
              <a:t>시간대</a:t>
            </a:r>
            <a:r>
              <a:rPr sz="1150" spc="-155" dirty="0">
                <a:solidFill>
                  <a:srgbClr val="4A5462"/>
                </a:solidFill>
                <a:latin typeface="Futura Lt BT"/>
                <a:cs typeface="Futura Lt BT"/>
              </a:rPr>
              <a:t>,</a:t>
            </a:r>
            <a:r>
              <a:rPr sz="1150" spc="-25" dirty="0">
                <a:solidFill>
                  <a:srgbClr val="4A5462"/>
                </a:solidFill>
                <a:latin typeface="Futura Lt BT"/>
                <a:cs typeface="Futura Lt BT"/>
              </a:rPr>
              <a:t> </a:t>
            </a:r>
            <a:r>
              <a:rPr sz="1150" spc="-145" dirty="0">
                <a:solidFill>
                  <a:srgbClr val="4A5462"/>
                </a:solidFill>
                <a:latin typeface="Dotum"/>
                <a:cs typeface="Dotum"/>
              </a:rPr>
              <a:t>요일</a:t>
            </a:r>
            <a:r>
              <a:rPr sz="1150" spc="-145" dirty="0">
                <a:solidFill>
                  <a:srgbClr val="4A5462"/>
                </a:solidFill>
                <a:latin typeface="Futura Lt BT"/>
                <a:cs typeface="Futura Lt BT"/>
              </a:rPr>
              <a:t>,</a:t>
            </a:r>
            <a:r>
              <a:rPr sz="1150" spc="-25" dirty="0">
                <a:solidFill>
                  <a:srgbClr val="4A5462"/>
                </a:solidFill>
                <a:latin typeface="Futura Lt BT"/>
                <a:cs typeface="Futura Lt BT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계절</a:t>
            </a:r>
            <a:r>
              <a:rPr sz="1150" spc="-7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등에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따른</a:t>
            </a:r>
            <a:r>
              <a:rPr sz="1150" spc="-7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수요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예측</a:t>
            </a:r>
            <a:r>
              <a:rPr sz="1150" spc="-7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80" dirty="0">
                <a:solidFill>
                  <a:srgbClr val="4A5462"/>
                </a:solidFill>
                <a:latin typeface="Dotum"/>
                <a:cs typeface="Dotum"/>
              </a:rPr>
              <a:t>모델링</a:t>
            </a:r>
            <a:endParaRPr sz="1150">
              <a:latin typeface="Dotum"/>
              <a:cs typeface="Dotum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426199" y="4948269"/>
            <a:ext cx="141541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latin typeface="Dotum"/>
                <a:cs typeface="Dotum"/>
              </a:rPr>
              <a:t>분석</a:t>
            </a:r>
            <a:r>
              <a:rPr sz="1350" spc="-11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결과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시각화</a:t>
            </a:r>
            <a:r>
              <a:rPr sz="1350" spc="-110" dirty="0">
                <a:latin typeface="Dotum"/>
                <a:cs typeface="Dotum"/>
              </a:rPr>
              <a:t> </a:t>
            </a:r>
            <a:r>
              <a:rPr sz="1350" spc="-285" dirty="0">
                <a:latin typeface="Dotum"/>
                <a:cs typeface="Dotum"/>
              </a:rPr>
              <a:t>예시</a:t>
            </a:r>
            <a:endParaRPr sz="1350" dirty="0">
              <a:latin typeface="Dotum"/>
              <a:cs typeface="Dotum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438898" y="5295106"/>
            <a:ext cx="2400300" cy="1257300"/>
          </a:xfrm>
          <a:custGeom>
            <a:avLst/>
            <a:gdLst/>
            <a:ahLst/>
            <a:cxnLst/>
            <a:rect l="l" t="t" r="r" b="b"/>
            <a:pathLst>
              <a:path w="2400300" h="1828800">
                <a:moveTo>
                  <a:pt x="2367251" y="1828799"/>
                </a:moveTo>
                <a:lnTo>
                  <a:pt x="33047" y="1828799"/>
                </a:lnTo>
                <a:lnTo>
                  <a:pt x="28187" y="1827831"/>
                </a:lnTo>
                <a:lnTo>
                  <a:pt x="966" y="1800611"/>
                </a:lnTo>
                <a:lnTo>
                  <a:pt x="0" y="1795751"/>
                </a:lnTo>
                <a:lnTo>
                  <a:pt x="0" y="17906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2367251" y="0"/>
                </a:lnTo>
                <a:lnTo>
                  <a:pt x="2399332" y="28187"/>
                </a:lnTo>
                <a:lnTo>
                  <a:pt x="2400299" y="33047"/>
                </a:lnTo>
                <a:lnTo>
                  <a:pt x="2400299" y="1795751"/>
                </a:lnTo>
                <a:lnTo>
                  <a:pt x="2372112" y="1827831"/>
                </a:lnTo>
                <a:lnTo>
                  <a:pt x="2367251" y="1828799"/>
                </a:lnTo>
                <a:close/>
              </a:path>
            </a:pathLst>
          </a:custGeom>
          <a:solidFill>
            <a:srgbClr val="F2F4F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7412990" y="5458642"/>
            <a:ext cx="485140" cy="457200"/>
          </a:xfrm>
          <a:custGeom>
            <a:avLst/>
            <a:gdLst/>
            <a:ahLst/>
            <a:cxnLst/>
            <a:rect l="l" t="t" r="r" b="b"/>
            <a:pathLst>
              <a:path w="485140" h="457200">
                <a:moveTo>
                  <a:pt x="450413" y="214312"/>
                </a:moveTo>
                <a:lnTo>
                  <a:pt x="242887" y="214312"/>
                </a:lnTo>
                <a:lnTo>
                  <a:pt x="242887" y="6786"/>
                </a:lnTo>
                <a:lnTo>
                  <a:pt x="249138" y="0"/>
                </a:lnTo>
                <a:lnTo>
                  <a:pt x="257175" y="0"/>
                </a:lnTo>
                <a:lnTo>
                  <a:pt x="303035" y="5283"/>
                </a:lnTo>
                <a:lnTo>
                  <a:pt x="345136" y="20332"/>
                </a:lnTo>
                <a:lnTo>
                  <a:pt x="382276" y="43946"/>
                </a:lnTo>
                <a:lnTo>
                  <a:pt x="413253" y="74923"/>
                </a:lnTo>
                <a:lnTo>
                  <a:pt x="436867" y="112063"/>
                </a:lnTo>
                <a:lnTo>
                  <a:pt x="451916" y="154164"/>
                </a:lnTo>
                <a:lnTo>
                  <a:pt x="457200" y="200025"/>
                </a:lnTo>
                <a:lnTo>
                  <a:pt x="457200" y="208061"/>
                </a:lnTo>
                <a:lnTo>
                  <a:pt x="450413" y="214312"/>
                </a:lnTo>
                <a:close/>
              </a:path>
              <a:path w="485140" h="457200">
                <a:moveTo>
                  <a:pt x="214312" y="457200"/>
                </a:moveTo>
                <a:lnTo>
                  <a:pt x="165186" y="451542"/>
                </a:lnTo>
                <a:lnTo>
                  <a:pt x="120082" y="435425"/>
                </a:lnTo>
                <a:lnTo>
                  <a:pt x="80289" y="410132"/>
                </a:lnTo>
                <a:lnTo>
                  <a:pt x="47095" y="376948"/>
                </a:lnTo>
                <a:lnTo>
                  <a:pt x="21790" y="337156"/>
                </a:lnTo>
                <a:lnTo>
                  <a:pt x="5662" y="292041"/>
                </a:lnTo>
                <a:lnTo>
                  <a:pt x="0" y="242887"/>
                </a:lnTo>
                <a:lnTo>
                  <a:pt x="4761" y="197773"/>
                </a:lnTo>
                <a:lnTo>
                  <a:pt x="18385" y="155937"/>
                </a:lnTo>
                <a:lnTo>
                  <a:pt x="39883" y="118369"/>
                </a:lnTo>
                <a:lnTo>
                  <a:pt x="68267" y="86063"/>
                </a:lnTo>
                <a:lnTo>
                  <a:pt x="102548" y="60009"/>
                </a:lnTo>
                <a:lnTo>
                  <a:pt x="141736" y="41201"/>
                </a:lnTo>
                <a:lnTo>
                  <a:pt x="184844" y="30628"/>
                </a:lnTo>
                <a:lnTo>
                  <a:pt x="193059" y="29467"/>
                </a:lnTo>
                <a:lnTo>
                  <a:pt x="200025" y="36075"/>
                </a:lnTo>
                <a:lnTo>
                  <a:pt x="200025" y="257175"/>
                </a:lnTo>
                <a:lnTo>
                  <a:pt x="345757" y="402907"/>
                </a:lnTo>
                <a:lnTo>
                  <a:pt x="345429" y="410132"/>
                </a:lnTo>
                <a:lnTo>
                  <a:pt x="345311" y="412730"/>
                </a:lnTo>
                <a:lnTo>
                  <a:pt x="338435" y="417552"/>
                </a:lnTo>
                <a:lnTo>
                  <a:pt x="310778" y="434295"/>
                </a:lnTo>
                <a:lnTo>
                  <a:pt x="280593" y="446752"/>
                </a:lnTo>
                <a:lnTo>
                  <a:pt x="248298" y="454521"/>
                </a:lnTo>
                <a:lnTo>
                  <a:pt x="214312" y="457200"/>
                </a:lnTo>
                <a:close/>
              </a:path>
              <a:path w="485140" h="457200">
                <a:moveTo>
                  <a:pt x="412462" y="404425"/>
                </a:moveTo>
                <a:lnTo>
                  <a:pt x="404068" y="404068"/>
                </a:lnTo>
                <a:lnTo>
                  <a:pt x="398889" y="398799"/>
                </a:lnTo>
                <a:lnTo>
                  <a:pt x="257175" y="257175"/>
                </a:lnTo>
                <a:lnTo>
                  <a:pt x="478363" y="257175"/>
                </a:lnTo>
                <a:lnTo>
                  <a:pt x="484882" y="264140"/>
                </a:lnTo>
                <a:lnTo>
                  <a:pt x="475533" y="308660"/>
                </a:lnTo>
                <a:lnTo>
                  <a:pt x="441969" y="372764"/>
                </a:lnTo>
                <a:lnTo>
                  <a:pt x="417820" y="399424"/>
                </a:lnTo>
                <a:lnTo>
                  <a:pt x="412462" y="4044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6934816" y="6000505"/>
            <a:ext cx="1364615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시간대별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이용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비율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65" dirty="0">
                <a:solidFill>
                  <a:srgbClr val="4A5462"/>
                </a:solidFill>
                <a:latin typeface="Dotum"/>
                <a:cs typeface="Dotum"/>
              </a:rPr>
              <a:t>분포</a:t>
            </a:r>
            <a:endParaRPr sz="1150" dirty="0">
              <a:latin typeface="Dotum"/>
              <a:cs typeface="Dotum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021353" y="6219031"/>
            <a:ext cx="117348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-180" dirty="0">
                <a:latin typeface="Dotum"/>
                <a:cs typeface="Dotum"/>
              </a:rPr>
              <a:t>출퇴근</a:t>
            </a:r>
            <a:r>
              <a:rPr sz="1000" spc="-85" dirty="0">
                <a:latin typeface="Dotum"/>
                <a:cs typeface="Dotum"/>
              </a:rPr>
              <a:t> </a:t>
            </a:r>
            <a:r>
              <a:rPr sz="1000" spc="-180" dirty="0">
                <a:latin typeface="Dotum"/>
                <a:cs typeface="Dotum"/>
              </a:rPr>
              <a:t>시간대</a:t>
            </a:r>
            <a:r>
              <a:rPr sz="1000" spc="-85" dirty="0">
                <a:latin typeface="Dotum"/>
                <a:cs typeface="Dotum"/>
              </a:rPr>
              <a:t> </a:t>
            </a:r>
            <a:r>
              <a:rPr sz="1000" spc="-180" dirty="0">
                <a:latin typeface="Dotum"/>
                <a:cs typeface="Dotum"/>
              </a:rPr>
              <a:t>이용</a:t>
            </a:r>
            <a:r>
              <a:rPr sz="1000" spc="-85" dirty="0">
                <a:latin typeface="Dotum"/>
                <a:cs typeface="Dotum"/>
              </a:rPr>
              <a:t> </a:t>
            </a:r>
            <a:r>
              <a:rPr sz="1000" spc="-120" dirty="0">
                <a:latin typeface="Dotum"/>
                <a:cs typeface="Dotum"/>
              </a:rPr>
              <a:t>집중</a:t>
            </a:r>
            <a:endParaRPr sz="1000" dirty="0">
              <a:latin typeface="Dotum"/>
              <a:cs typeface="Dotum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991598" y="5295106"/>
            <a:ext cx="2400300" cy="1257300"/>
          </a:xfrm>
          <a:custGeom>
            <a:avLst/>
            <a:gdLst/>
            <a:ahLst/>
            <a:cxnLst/>
            <a:rect l="l" t="t" r="r" b="b"/>
            <a:pathLst>
              <a:path w="2400300" h="1828800">
                <a:moveTo>
                  <a:pt x="2367251" y="1828799"/>
                </a:moveTo>
                <a:lnTo>
                  <a:pt x="33047" y="1828799"/>
                </a:lnTo>
                <a:lnTo>
                  <a:pt x="28187" y="1827831"/>
                </a:lnTo>
                <a:lnTo>
                  <a:pt x="966" y="1800611"/>
                </a:lnTo>
                <a:lnTo>
                  <a:pt x="0" y="1795751"/>
                </a:lnTo>
                <a:lnTo>
                  <a:pt x="0" y="17906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2367251" y="0"/>
                </a:lnTo>
                <a:lnTo>
                  <a:pt x="2399331" y="28187"/>
                </a:lnTo>
                <a:lnTo>
                  <a:pt x="2400299" y="33047"/>
                </a:lnTo>
                <a:lnTo>
                  <a:pt x="2400299" y="1795751"/>
                </a:lnTo>
                <a:lnTo>
                  <a:pt x="2372110" y="1827831"/>
                </a:lnTo>
                <a:lnTo>
                  <a:pt x="2367251" y="1828799"/>
                </a:lnTo>
                <a:close/>
              </a:path>
            </a:pathLst>
          </a:custGeom>
          <a:solidFill>
            <a:srgbClr val="F2F4F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9934573" y="5527431"/>
            <a:ext cx="514350" cy="393700"/>
          </a:xfrm>
          <a:custGeom>
            <a:avLst/>
            <a:gdLst/>
            <a:ahLst/>
            <a:cxnLst/>
            <a:rect l="l" t="t" r="r" b="b"/>
            <a:pathLst>
              <a:path w="514350" h="393700">
                <a:moveTo>
                  <a:pt x="342900" y="393084"/>
                </a:moveTo>
                <a:lnTo>
                  <a:pt x="171450" y="344060"/>
                </a:lnTo>
                <a:lnTo>
                  <a:pt x="171450" y="0"/>
                </a:lnTo>
                <a:lnTo>
                  <a:pt x="342900" y="49023"/>
                </a:lnTo>
                <a:lnTo>
                  <a:pt x="342900" y="393084"/>
                </a:lnTo>
                <a:close/>
              </a:path>
              <a:path w="514350" h="393700">
                <a:moveTo>
                  <a:pt x="371475" y="391923"/>
                </a:moveTo>
                <a:lnTo>
                  <a:pt x="371475" y="46880"/>
                </a:lnTo>
                <a:lnTo>
                  <a:pt x="484971" y="1428"/>
                </a:lnTo>
                <a:lnTo>
                  <a:pt x="495513" y="32"/>
                </a:lnTo>
                <a:lnTo>
                  <a:pt x="504951" y="3583"/>
                </a:lnTo>
                <a:lnTo>
                  <a:pt x="511743" y="11035"/>
                </a:lnTo>
                <a:lnTo>
                  <a:pt x="514350" y="21341"/>
                </a:lnTo>
                <a:lnTo>
                  <a:pt x="514350" y="329058"/>
                </a:lnTo>
                <a:lnTo>
                  <a:pt x="508992" y="336917"/>
                </a:lnTo>
                <a:lnTo>
                  <a:pt x="371475" y="391923"/>
                </a:lnTo>
                <a:close/>
              </a:path>
              <a:path w="514350" h="393700">
                <a:moveTo>
                  <a:pt x="18836" y="393052"/>
                </a:moveTo>
                <a:lnTo>
                  <a:pt x="9398" y="389501"/>
                </a:lnTo>
                <a:lnTo>
                  <a:pt x="2606" y="382049"/>
                </a:lnTo>
                <a:lnTo>
                  <a:pt x="0" y="371742"/>
                </a:lnTo>
                <a:lnTo>
                  <a:pt x="0" y="64025"/>
                </a:lnTo>
                <a:lnTo>
                  <a:pt x="5357" y="56167"/>
                </a:lnTo>
                <a:lnTo>
                  <a:pt x="142875" y="1160"/>
                </a:lnTo>
                <a:lnTo>
                  <a:pt x="142875" y="346203"/>
                </a:lnTo>
                <a:lnTo>
                  <a:pt x="29378" y="391656"/>
                </a:lnTo>
                <a:lnTo>
                  <a:pt x="18836" y="393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 txBox="1"/>
          <p:nvPr/>
        </p:nvSpPr>
        <p:spPr>
          <a:xfrm>
            <a:off x="9574052" y="6000505"/>
            <a:ext cx="1204595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지역별</a:t>
            </a:r>
            <a:r>
              <a:rPr sz="1150" spc="-80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Dotum"/>
                <a:cs typeface="Dotum"/>
              </a:rPr>
              <a:t>이용량</a:t>
            </a:r>
            <a:r>
              <a:rPr sz="1150" spc="-75" dirty="0">
                <a:solidFill>
                  <a:srgbClr val="4A5462"/>
                </a:solidFill>
                <a:latin typeface="Dotum"/>
                <a:cs typeface="Dotum"/>
              </a:rPr>
              <a:t> </a:t>
            </a:r>
            <a:r>
              <a:rPr sz="1150" spc="-175" dirty="0">
                <a:solidFill>
                  <a:srgbClr val="4A5462"/>
                </a:solidFill>
                <a:latin typeface="Dotum"/>
                <a:cs typeface="Dotum"/>
              </a:rPr>
              <a:t>히트맵</a:t>
            </a:r>
            <a:endParaRPr sz="1150" dirty="0">
              <a:latin typeface="Dotum"/>
              <a:cs typeface="Dotum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574052" y="6219031"/>
            <a:ext cx="1173480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spc="-180" dirty="0">
                <a:latin typeface="Dotum"/>
                <a:cs typeface="Dotum"/>
              </a:rPr>
              <a:t>지역별</a:t>
            </a:r>
            <a:r>
              <a:rPr sz="1000" spc="-85" dirty="0">
                <a:latin typeface="Dotum"/>
                <a:cs typeface="Dotum"/>
              </a:rPr>
              <a:t> </a:t>
            </a:r>
            <a:r>
              <a:rPr sz="1000" spc="-180" dirty="0">
                <a:latin typeface="Dotum"/>
                <a:cs typeface="Dotum"/>
              </a:rPr>
              <a:t>수요</a:t>
            </a:r>
            <a:r>
              <a:rPr sz="1000" spc="-85" dirty="0">
                <a:latin typeface="Dotum"/>
                <a:cs typeface="Dotum"/>
              </a:rPr>
              <a:t> </a:t>
            </a:r>
            <a:r>
              <a:rPr sz="1000" spc="-180" dirty="0">
                <a:latin typeface="Dotum"/>
                <a:cs typeface="Dotum"/>
              </a:rPr>
              <a:t>불균형</a:t>
            </a:r>
            <a:r>
              <a:rPr sz="1000" spc="-85" dirty="0">
                <a:latin typeface="Dotum"/>
                <a:cs typeface="Dotum"/>
              </a:rPr>
              <a:t> </a:t>
            </a:r>
            <a:r>
              <a:rPr sz="1000" spc="-120" dirty="0">
                <a:latin typeface="Dotum"/>
                <a:cs typeface="Dotum"/>
              </a:rPr>
              <a:t>분석</a:t>
            </a:r>
            <a:endParaRPr sz="10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22936"/>
          <a:stretch>
            <a:fillRect/>
          </a:stretch>
        </p:blipFill>
        <p:spPr>
          <a:xfrm>
            <a:off x="0" y="-1"/>
            <a:ext cx="12191999" cy="6856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80" dirty="0"/>
              <a:t>기대효과</a:t>
            </a:r>
            <a:r>
              <a:rPr spc="-330" dirty="0"/>
              <a:t> </a:t>
            </a:r>
            <a:r>
              <a:rPr spc="-580" dirty="0"/>
              <a:t>및</a:t>
            </a:r>
            <a:r>
              <a:rPr spc="-320" dirty="0"/>
              <a:t> </a:t>
            </a:r>
            <a:r>
              <a:rPr spc="-580" dirty="0"/>
              <a:t>활용</a:t>
            </a:r>
            <a:r>
              <a:rPr spc="-315" dirty="0"/>
              <a:t> </a:t>
            </a:r>
            <a:r>
              <a:rPr spc="-605" dirty="0"/>
              <a:t>방안</a:t>
            </a:r>
          </a:p>
        </p:txBody>
      </p:sp>
      <p:sp>
        <p:nvSpPr>
          <p:cNvPr id="5" name="object 5"/>
          <p:cNvSpPr/>
          <p:nvPr/>
        </p:nvSpPr>
        <p:spPr>
          <a:xfrm>
            <a:off x="614362" y="1443037"/>
            <a:ext cx="4257675" cy="4010025"/>
          </a:xfrm>
          <a:custGeom>
            <a:avLst/>
            <a:gdLst/>
            <a:ahLst/>
            <a:cxnLst/>
            <a:rect l="l" t="t" r="r" b="b"/>
            <a:pathLst>
              <a:path w="4257675" h="4010025">
                <a:moveTo>
                  <a:pt x="0" y="3938587"/>
                </a:moveTo>
                <a:lnTo>
                  <a:pt x="0" y="71437"/>
                </a:lnTo>
                <a:lnTo>
                  <a:pt x="0" y="66746"/>
                </a:lnTo>
                <a:lnTo>
                  <a:pt x="457" y="62101"/>
                </a:lnTo>
                <a:lnTo>
                  <a:pt x="17606" y="24240"/>
                </a:lnTo>
                <a:lnTo>
                  <a:pt x="20923" y="20923"/>
                </a:lnTo>
                <a:lnTo>
                  <a:pt x="24240" y="17606"/>
                </a:lnTo>
                <a:lnTo>
                  <a:pt x="62101" y="457"/>
                </a:lnTo>
                <a:lnTo>
                  <a:pt x="66746" y="0"/>
                </a:lnTo>
                <a:lnTo>
                  <a:pt x="71437" y="0"/>
                </a:lnTo>
                <a:lnTo>
                  <a:pt x="4186237" y="0"/>
                </a:lnTo>
                <a:lnTo>
                  <a:pt x="4190927" y="0"/>
                </a:lnTo>
                <a:lnTo>
                  <a:pt x="4195573" y="457"/>
                </a:lnTo>
                <a:lnTo>
                  <a:pt x="4200173" y="1372"/>
                </a:lnTo>
                <a:lnTo>
                  <a:pt x="4204774" y="2287"/>
                </a:lnTo>
                <a:lnTo>
                  <a:pt x="4209240" y="3642"/>
                </a:lnTo>
                <a:lnTo>
                  <a:pt x="4213574" y="5437"/>
                </a:lnTo>
                <a:lnTo>
                  <a:pt x="4217908" y="7232"/>
                </a:lnTo>
                <a:lnTo>
                  <a:pt x="4236750" y="20923"/>
                </a:lnTo>
                <a:lnTo>
                  <a:pt x="4240067" y="24240"/>
                </a:lnTo>
                <a:lnTo>
                  <a:pt x="4243029" y="27848"/>
                </a:lnTo>
                <a:lnTo>
                  <a:pt x="4245634" y="31748"/>
                </a:lnTo>
                <a:lnTo>
                  <a:pt x="4248240" y="35648"/>
                </a:lnTo>
                <a:lnTo>
                  <a:pt x="4257674" y="71437"/>
                </a:lnTo>
                <a:lnTo>
                  <a:pt x="4257674" y="3938587"/>
                </a:lnTo>
                <a:lnTo>
                  <a:pt x="4257674" y="3943278"/>
                </a:lnTo>
                <a:lnTo>
                  <a:pt x="4257216" y="3947923"/>
                </a:lnTo>
                <a:lnTo>
                  <a:pt x="4256301" y="3952523"/>
                </a:lnTo>
                <a:lnTo>
                  <a:pt x="4255386" y="3957123"/>
                </a:lnTo>
                <a:lnTo>
                  <a:pt x="4233434" y="3992417"/>
                </a:lnTo>
                <a:lnTo>
                  <a:pt x="4225925" y="3997984"/>
                </a:lnTo>
                <a:lnTo>
                  <a:pt x="4222025" y="4000590"/>
                </a:lnTo>
                <a:lnTo>
                  <a:pt x="4186237" y="4010024"/>
                </a:lnTo>
                <a:lnTo>
                  <a:pt x="71437" y="4010024"/>
                </a:lnTo>
                <a:lnTo>
                  <a:pt x="31748" y="3997984"/>
                </a:lnTo>
                <a:lnTo>
                  <a:pt x="27848" y="3995378"/>
                </a:lnTo>
                <a:lnTo>
                  <a:pt x="3642" y="3961591"/>
                </a:lnTo>
                <a:lnTo>
                  <a:pt x="0" y="3943278"/>
                </a:lnTo>
                <a:lnTo>
                  <a:pt x="0" y="3938587"/>
                </a:lnTo>
                <a:close/>
              </a:path>
            </a:pathLst>
          </a:custGeom>
          <a:ln w="9524">
            <a:solidFill>
              <a:srgbClr val="E4E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9599" y="5686424"/>
            <a:ext cx="4267200" cy="1002265"/>
          </a:xfrm>
          <a:custGeom>
            <a:avLst/>
            <a:gdLst/>
            <a:ahLst/>
            <a:cxnLst/>
            <a:rect l="l" t="t" r="r" b="b"/>
            <a:pathLst>
              <a:path w="4267200" h="2552700">
                <a:moveTo>
                  <a:pt x="4196002" y="2552699"/>
                </a:moveTo>
                <a:lnTo>
                  <a:pt x="71196" y="2552699"/>
                </a:lnTo>
                <a:lnTo>
                  <a:pt x="66241" y="2552210"/>
                </a:lnTo>
                <a:lnTo>
                  <a:pt x="29705" y="2537077"/>
                </a:lnTo>
                <a:lnTo>
                  <a:pt x="3885" y="2501037"/>
                </a:lnTo>
                <a:lnTo>
                  <a:pt x="0" y="2481502"/>
                </a:lnTo>
                <a:lnTo>
                  <a:pt x="0" y="24764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4196002" y="0"/>
                </a:lnTo>
                <a:lnTo>
                  <a:pt x="4237493" y="15621"/>
                </a:lnTo>
                <a:lnTo>
                  <a:pt x="4263313" y="51660"/>
                </a:lnTo>
                <a:lnTo>
                  <a:pt x="4267199" y="71196"/>
                </a:lnTo>
                <a:lnTo>
                  <a:pt x="4267199" y="2481502"/>
                </a:lnTo>
                <a:lnTo>
                  <a:pt x="4251577" y="2522993"/>
                </a:lnTo>
                <a:lnTo>
                  <a:pt x="4215537" y="2548812"/>
                </a:lnTo>
                <a:lnTo>
                  <a:pt x="4200958" y="2552210"/>
                </a:lnTo>
                <a:lnTo>
                  <a:pt x="4196002" y="25526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7724" y="1676399"/>
            <a:ext cx="3790949" cy="21335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3082" y="4010024"/>
            <a:ext cx="117865" cy="1714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39812" y="3965511"/>
            <a:ext cx="154114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-270" dirty="0">
                <a:latin typeface="Dotum"/>
                <a:cs typeface="Dotum"/>
              </a:rPr>
              <a:t>데이터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70" dirty="0">
                <a:latin typeface="Dotum"/>
                <a:cs typeface="Dotum"/>
              </a:rPr>
              <a:t>기반</a:t>
            </a:r>
            <a:r>
              <a:rPr sz="1500" spc="-125" dirty="0">
                <a:latin typeface="Dotum"/>
                <a:cs typeface="Dotum"/>
              </a:rPr>
              <a:t> </a:t>
            </a:r>
            <a:r>
              <a:rPr sz="1500" spc="-290" dirty="0">
                <a:latin typeface="Dotum"/>
                <a:cs typeface="Dotum"/>
              </a:rPr>
              <a:t>의사결정</a:t>
            </a:r>
            <a:endParaRPr sz="1500">
              <a:latin typeface="Dotum"/>
              <a:cs typeface="Dot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5025" y="4279417"/>
            <a:ext cx="378714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1100"/>
              </a:lnSpc>
              <a:spcBef>
                <a:spcPts val="9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따릉이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이용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패턴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분석을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통해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보다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효율적인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자원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배분과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정</a:t>
            </a:r>
            <a:r>
              <a:rPr sz="1350" spc="-9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책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수립이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25" dirty="0">
                <a:solidFill>
                  <a:srgbClr val="374050"/>
                </a:solidFill>
                <a:latin typeface="Dotum"/>
                <a:cs typeface="Dotum"/>
              </a:rPr>
              <a:t>가능합니다</a:t>
            </a:r>
            <a:r>
              <a:rPr sz="1350" spc="-225" dirty="0">
                <a:solidFill>
                  <a:srgbClr val="374050"/>
                </a:solidFill>
                <a:latin typeface="Futura Lt BT"/>
                <a:cs typeface="Futura Lt BT"/>
              </a:rPr>
              <a:t>.</a:t>
            </a:r>
            <a:r>
              <a:rPr sz="1350" spc="-55" dirty="0">
                <a:solidFill>
                  <a:srgbClr val="374050"/>
                </a:solidFill>
                <a:latin typeface="Futura Lt BT"/>
                <a:cs typeface="Futura Lt BT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시민들의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실제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이용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행태를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바탕으로</a:t>
            </a:r>
            <a:r>
              <a:rPr sz="1350" spc="-9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인프라를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개선하여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이용자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만족도와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시스템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효율성을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동시에</a:t>
            </a:r>
            <a:r>
              <a:rPr sz="1350" spc="-9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향상시킬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수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20" dirty="0">
                <a:solidFill>
                  <a:srgbClr val="374050"/>
                </a:solidFill>
                <a:latin typeface="Dotum"/>
                <a:cs typeface="Dotum"/>
              </a:rPr>
              <a:t>있습니다</a:t>
            </a:r>
            <a:r>
              <a:rPr sz="1350" spc="-220" dirty="0">
                <a:solidFill>
                  <a:srgbClr val="374050"/>
                </a:solidFill>
                <a:latin typeface="Futura Lt BT"/>
                <a:cs typeface="Futura Lt BT"/>
              </a:rPr>
              <a:t>.</a:t>
            </a:r>
            <a:endParaRPr sz="1350">
              <a:latin typeface="Futura Lt BT"/>
              <a:cs typeface="Futura Lt B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5800" y="5715545"/>
            <a:ext cx="1383665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spc="-270" dirty="0">
                <a:solidFill>
                  <a:srgbClr val="1F2937"/>
                </a:solidFill>
                <a:latin typeface="Dotum"/>
                <a:cs typeface="Dotum"/>
              </a:rPr>
              <a:t>주요</a:t>
            </a:r>
            <a:r>
              <a:rPr sz="1500" b="1" spc="-125" dirty="0">
                <a:solidFill>
                  <a:srgbClr val="1F2937"/>
                </a:solidFill>
                <a:latin typeface="Dotum"/>
                <a:cs typeface="Dotum"/>
              </a:rPr>
              <a:t> </a:t>
            </a:r>
            <a:r>
              <a:rPr sz="1500" b="1" spc="-270" dirty="0">
                <a:solidFill>
                  <a:srgbClr val="1F2937"/>
                </a:solidFill>
                <a:latin typeface="Dotum"/>
                <a:cs typeface="Dotum"/>
              </a:rPr>
              <a:t>기대효과</a:t>
            </a:r>
            <a:r>
              <a:rPr sz="1500" b="1" spc="-125" dirty="0">
                <a:solidFill>
                  <a:srgbClr val="1F2937"/>
                </a:solidFill>
                <a:latin typeface="Dotum"/>
                <a:cs typeface="Dotum"/>
              </a:rPr>
              <a:t> </a:t>
            </a:r>
            <a:r>
              <a:rPr sz="1500" b="1" spc="-295" dirty="0">
                <a:solidFill>
                  <a:srgbClr val="1F2937"/>
                </a:solidFill>
                <a:latin typeface="Dotum"/>
                <a:cs typeface="Dotum"/>
              </a:rPr>
              <a:t>요약</a:t>
            </a:r>
            <a:endParaRPr sz="1500" b="1" dirty="0">
              <a:latin typeface="Dotum"/>
              <a:cs typeface="Dotum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5649" y="6161607"/>
            <a:ext cx="190499" cy="166687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231899" y="6349725"/>
            <a:ext cx="1066800" cy="57150"/>
          </a:xfrm>
          <a:custGeom>
            <a:avLst/>
            <a:gdLst/>
            <a:ahLst/>
            <a:cxnLst/>
            <a:rect l="l" t="t" r="r" b="b"/>
            <a:pathLst>
              <a:path w="1066800" h="57150">
                <a:moveTo>
                  <a:pt x="104201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3"/>
                </a:lnTo>
                <a:lnTo>
                  <a:pt x="0" y="28574"/>
                </a:lnTo>
                <a:lnTo>
                  <a:pt x="0" y="24785"/>
                </a:lnTo>
                <a:lnTo>
                  <a:pt x="24785" y="0"/>
                </a:lnTo>
                <a:lnTo>
                  <a:pt x="1042014" y="0"/>
                </a:lnTo>
                <a:lnTo>
                  <a:pt x="1066799" y="24785"/>
                </a:lnTo>
                <a:lnTo>
                  <a:pt x="1066799" y="32363"/>
                </a:lnTo>
                <a:lnTo>
                  <a:pt x="1045659" y="56424"/>
                </a:lnTo>
                <a:lnTo>
                  <a:pt x="1042014" y="57149"/>
                </a:lnTo>
                <a:close/>
              </a:path>
            </a:pathLst>
          </a:custGeom>
          <a:solidFill>
            <a:srgbClr val="E4E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86937" y="6149699"/>
            <a:ext cx="190499" cy="190499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1231899" y="6959325"/>
            <a:ext cx="1209675" cy="57150"/>
          </a:xfrm>
          <a:custGeom>
            <a:avLst/>
            <a:gdLst/>
            <a:ahLst/>
            <a:cxnLst/>
            <a:rect l="l" t="t" r="r" b="b"/>
            <a:pathLst>
              <a:path w="1209675" h="57150">
                <a:moveTo>
                  <a:pt x="1184889" y="57149"/>
                </a:moveTo>
                <a:lnTo>
                  <a:pt x="24785" y="57149"/>
                </a:lnTo>
                <a:lnTo>
                  <a:pt x="21140" y="56423"/>
                </a:lnTo>
                <a:lnTo>
                  <a:pt x="0" y="32363"/>
                </a:lnTo>
                <a:lnTo>
                  <a:pt x="0" y="28574"/>
                </a:lnTo>
                <a:lnTo>
                  <a:pt x="0" y="24785"/>
                </a:lnTo>
                <a:lnTo>
                  <a:pt x="24785" y="0"/>
                </a:lnTo>
                <a:lnTo>
                  <a:pt x="1184889" y="0"/>
                </a:lnTo>
                <a:lnTo>
                  <a:pt x="1209674" y="24785"/>
                </a:lnTo>
                <a:lnTo>
                  <a:pt x="1209674" y="32363"/>
                </a:lnTo>
                <a:lnTo>
                  <a:pt x="1188534" y="56423"/>
                </a:lnTo>
                <a:lnTo>
                  <a:pt x="1184889" y="57149"/>
                </a:lnTo>
                <a:close/>
              </a:path>
            </a:pathLst>
          </a:custGeom>
          <a:solidFill>
            <a:srgbClr val="E4E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00649" y="427553"/>
            <a:ext cx="6381750" cy="1990725"/>
          </a:xfrm>
          <a:custGeom>
            <a:avLst/>
            <a:gdLst/>
            <a:ahLst/>
            <a:cxnLst/>
            <a:rect l="l" t="t" r="r" b="b"/>
            <a:pathLst>
              <a:path w="6381750" h="1990725">
                <a:moveTo>
                  <a:pt x="6310552" y="1990724"/>
                </a:moveTo>
                <a:lnTo>
                  <a:pt x="53397" y="1990724"/>
                </a:lnTo>
                <a:lnTo>
                  <a:pt x="49680" y="1990236"/>
                </a:lnTo>
                <a:lnTo>
                  <a:pt x="14084" y="1964868"/>
                </a:lnTo>
                <a:lnTo>
                  <a:pt x="365" y="1924483"/>
                </a:lnTo>
                <a:lnTo>
                  <a:pt x="0" y="1919528"/>
                </a:lnTo>
                <a:lnTo>
                  <a:pt x="0" y="1914524"/>
                </a:lnTo>
                <a:lnTo>
                  <a:pt x="0" y="71196"/>
                </a:lnTo>
                <a:lnTo>
                  <a:pt x="11715" y="29705"/>
                </a:lnTo>
                <a:lnTo>
                  <a:pt x="42320" y="2440"/>
                </a:lnTo>
                <a:lnTo>
                  <a:pt x="53397" y="0"/>
                </a:lnTo>
                <a:lnTo>
                  <a:pt x="6310552" y="0"/>
                </a:lnTo>
                <a:lnTo>
                  <a:pt x="6352041" y="15621"/>
                </a:lnTo>
                <a:lnTo>
                  <a:pt x="6377861" y="51661"/>
                </a:lnTo>
                <a:lnTo>
                  <a:pt x="6381748" y="71196"/>
                </a:lnTo>
                <a:lnTo>
                  <a:pt x="6381748" y="1919528"/>
                </a:lnTo>
                <a:lnTo>
                  <a:pt x="6366126" y="1961019"/>
                </a:lnTo>
                <a:lnTo>
                  <a:pt x="6330086" y="1986838"/>
                </a:lnTo>
                <a:lnTo>
                  <a:pt x="6315507" y="1990236"/>
                </a:lnTo>
                <a:lnTo>
                  <a:pt x="6310552" y="19907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81599" y="427831"/>
            <a:ext cx="70485" cy="1990725"/>
          </a:xfrm>
          <a:custGeom>
            <a:avLst/>
            <a:gdLst/>
            <a:ahLst/>
            <a:cxnLst/>
            <a:rect l="l" t="t" r="r" b="b"/>
            <a:pathLst>
              <a:path w="70485" h="1990725">
                <a:moveTo>
                  <a:pt x="70450" y="1990169"/>
                </a:moveTo>
                <a:lnTo>
                  <a:pt x="33857" y="1977616"/>
                </a:lnTo>
                <a:lnTo>
                  <a:pt x="5800" y="1943407"/>
                </a:lnTo>
                <a:lnTo>
                  <a:pt x="0" y="1914247"/>
                </a:lnTo>
                <a:lnTo>
                  <a:pt x="0" y="75922"/>
                </a:lnTo>
                <a:lnTo>
                  <a:pt x="12829" y="33579"/>
                </a:lnTo>
                <a:lnTo>
                  <a:pt x="47039" y="5522"/>
                </a:lnTo>
                <a:lnTo>
                  <a:pt x="70449" y="0"/>
                </a:lnTo>
                <a:lnTo>
                  <a:pt x="66287" y="1655"/>
                </a:lnTo>
                <a:lnTo>
                  <a:pt x="56951" y="9389"/>
                </a:lnTo>
                <a:lnTo>
                  <a:pt x="40999" y="46761"/>
                </a:lnTo>
                <a:lnTo>
                  <a:pt x="38100" y="75922"/>
                </a:lnTo>
                <a:lnTo>
                  <a:pt x="38100" y="1914247"/>
                </a:lnTo>
                <a:lnTo>
                  <a:pt x="44514" y="1956589"/>
                </a:lnTo>
                <a:lnTo>
                  <a:pt x="66287" y="1988513"/>
                </a:lnTo>
                <a:lnTo>
                  <a:pt x="70450" y="1990169"/>
                </a:lnTo>
                <a:close/>
              </a:path>
            </a:pathLst>
          </a:custGeom>
          <a:solidFill>
            <a:srgbClr val="2D8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00649" y="2608778"/>
            <a:ext cx="6381750" cy="1990725"/>
          </a:xfrm>
          <a:custGeom>
            <a:avLst/>
            <a:gdLst/>
            <a:ahLst/>
            <a:cxnLst/>
            <a:rect l="l" t="t" r="r" b="b"/>
            <a:pathLst>
              <a:path w="6381750" h="1990725">
                <a:moveTo>
                  <a:pt x="6310552" y="1990724"/>
                </a:moveTo>
                <a:lnTo>
                  <a:pt x="53397" y="1990724"/>
                </a:lnTo>
                <a:lnTo>
                  <a:pt x="49680" y="1990236"/>
                </a:lnTo>
                <a:lnTo>
                  <a:pt x="14084" y="1964867"/>
                </a:lnTo>
                <a:lnTo>
                  <a:pt x="365" y="1924482"/>
                </a:lnTo>
                <a:lnTo>
                  <a:pt x="0" y="1919528"/>
                </a:lnTo>
                <a:lnTo>
                  <a:pt x="0" y="1914524"/>
                </a:lnTo>
                <a:lnTo>
                  <a:pt x="0" y="71196"/>
                </a:lnTo>
                <a:lnTo>
                  <a:pt x="11715" y="29704"/>
                </a:lnTo>
                <a:lnTo>
                  <a:pt x="42320" y="2440"/>
                </a:lnTo>
                <a:lnTo>
                  <a:pt x="53397" y="0"/>
                </a:lnTo>
                <a:lnTo>
                  <a:pt x="6310552" y="0"/>
                </a:lnTo>
                <a:lnTo>
                  <a:pt x="6352041" y="15621"/>
                </a:lnTo>
                <a:lnTo>
                  <a:pt x="6377861" y="51661"/>
                </a:lnTo>
                <a:lnTo>
                  <a:pt x="6381748" y="71196"/>
                </a:lnTo>
                <a:lnTo>
                  <a:pt x="6381748" y="1919528"/>
                </a:lnTo>
                <a:lnTo>
                  <a:pt x="6366126" y="1961018"/>
                </a:lnTo>
                <a:lnTo>
                  <a:pt x="6330086" y="1986838"/>
                </a:lnTo>
                <a:lnTo>
                  <a:pt x="6315507" y="1990236"/>
                </a:lnTo>
                <a:lnTo>
                  <a:pt x="6310552" y="19907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81599" y="2609056"/>
            <a:ext cx="70485" cy="1990725"/>
          </a:xfrm>
          <a:custGeom>
            <a:avLst/>
            <a:gdLst/>
            <a:ahLst/>
            <a:cxnLst/>
            <a:rect l="l" t="t" r="r" b="b"/>
            <a:pathLst>
              <a:path w="70485" h="1990725">
                <a:moveTo>
                  <a:pt x="70449" y="1990169"/>
                </a:moveTo>
                <a:lnTo>
                  <a:pt x="33857" y="1977616"/>
                </a:lnTo>
                <a:lnTo>
                  <a:pt x="5800" y="1943407"/>
                </a:lnTo>
                <a:lnTo>
                  <a:pt x="0" y="1914247"/>
                </a:lnTo>
                <a:lnTo>
                  <a:pt x="0" y="75922"/>
                </a:lnTo>
                <a:lnTo>
                  <a:pt x="12829" y="33579"/>
                </a:lnTo>
                <a:lnTo>
                  <a:pt x="47039" y="5522"/>
                </a:lnTo>
                <a:lnTo>
                  <a:pt x="70449" y="0"/>
                </a:lnTo>
                <a:lnTo>
                  <a:pt x="66287" y="1655"/>
                </a:lnTo>
                <a:lnTo>
                  <a:pt x="56951" y="9389"/>
                </a:lnTo>
                <a:lnTo>
                  <a:pt x="40999" y="46761"/>
                </a:lnTo>
                <a:lnTo>
                  <a:pt x="38100" y="75922"/>
                </a:lnTo>
                <a:lnTo>
                  <a:pt x="38100" y="1914247"/>
                </a:lnTo>
                <a:lnTo>
                  <a:pt x="44514" y="1956589"/>
                </a:lnTo>
                <a:lnTo>
                  <a:pt x="66287" y="1988513"/>
                </a:lnTo>
                <a:lnTo>
                  <a:pt x="70449" y="1990169"/>
                </a:lnTo>
                <a:close/>
              </a:path>
            </a:pathLst>
          </a:custGeom>
          <a:solidFill>
            <a:srgbClr val="2D8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00649" y="4790004"/>
            <a:ext cx="6381750" cy="1990725"/>
          </a:xfrm>
          <a:custGeom>
            <a:avLst/>
            <a:gdLst/>
            <a:ahLst/>
            <a:cxnLst/>
            <a:rect l="l" t="t" r="r" b="b"/>
            <a:pathLst>
              <a:path w="6381750" h="1990725">
                <a:moveTo>
                  <a:pt x="6310552" y="1990723"/>
                </a:moveTo>
                <a:lnTo>
                  <a:pt x="53397" y="1990723"/>
                </a:lnTo>
                <a:lnTo>
                  <a:pt x="49680" y="1990235"/>
                </a:lnTo>
                <a:lnTo>
                  <a:pt x="14084" y="1964867"/>
                </a:lnTo>
                <a:lnTo>
                  <a:pt x="365" y="1924481"/>
                </a:lnTo>
                <a:lnTo>
                  <a:pt x="0" y="1919526"/>
                </a:lnTo>
                <a:lnTo>
                  <a:pt x="0" y="1914524"/>
                </a:lnTo>
                <a:lnTo>
                  <a:pt x="0" y="71195"/>
                </a:lnTo>
                <a:lnTo>
                  <a:pt x="11715" y="29704"/>
                </a:lnTo>
                <a:lnTo>
                  <a:pt x="42320" y="2440"/>
                </a:lnTo>
                <a:lnTo>
                  <a:pt x="53397" y="0"/>
                </a:lnTo>
                <a:lnTo>
                  <a:pt x="6310552" y="0"/>
                </a:lnTo>
                <a:lnTo>
                  <a:pt x="6352041" y="15621"/>
                </a:lnTo>
                <a:lnTo>
                  <a:pt x="6377861" y="51660"/>
                </a:lnTo>
                <a:lnTo>
                  <a:pt x="6381748" y="71195"/>
                </a:lnTo>
                <a:lnTo>
                  <a:pt x="6381748" y="1919526"/>
                </a:lnTo>
                <a:lnTo>
                  <a:pt x="6366126" y="1961017"/>
                </a:lnTo>
                <a:lnTo>
                  <a:pt x="6330086" y="1986837"/>
                </a:lnTo>
                <a:lnTo>
                  <a:pt x="6315507" y="1990235"/>
                </a:lnTo>
                <a:lnTo>
                  <a:pt x="6310552" y="19907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81599" y="4790281"/>
            <a:ext cx="70485" cy="1990725"/>
          </a:xfrm>
          <a:custGeom>
            <a:avLst/>
            <a:gdLst/>
            <a:ahLst/>
            <a:cxnLst/>
            <a:rect l="l" t="t" r="r" b="b"/>
            <a:pathLst>
              <a:path w="70485" h="1990725">
                <a:moveTo>
                  <a:pt x="70450" y="1990169"/>
                </a:moveTo>
                <a:lnTo>
                  <a:pt x="33857" y="1977616"/>
                </a:lnTo>
                <a:lnTo>
                  <a:pt x="5800" y="1943406"/>
                </a:lnTo>
                <a:lnTo>
                  <a:pt x="0" y="1914247"/>
                </a:lnTo>
                <a:lnTo>
                  <a:pt x="0" y="75922"/>
                </a:lnTo>
                <a:lnTo>
                  <a:pt x="12829" y="33579"/>
                </a:lnTo>
                <a:lnTo>
                  <a:pt x="47039" y="5522"/>
                </a:lnTo>
                <a:lnTo>
                  <a:pt x="70449" y="0"/>
                </a:lnTo>
                <a:lnTo>
                  <a:pt x="66287" y="1655"/>
                </a:lnTo>
                <a:lnTo>
                  <a:pt x="56951" y="9389"/>
                </a:lnTo>
                <a:lnTo>
                  <a:pt x="40999" y="46761"/>
                </a:lnTo>
                <a:lnTo>
                  <a:pt x="38100" y="75922"/>
                </a:lnTo>
                <a:lnTo>
                  <a:pt x="38100" y="1914247"/>
                </a:lnTo>
                <a:lnTo>
                  <a:pt x="44514" y="1956588"/>
                </a:lnTo>
                <a:lnTo>
                  <a:pt x="66287" y="1988513"/>
                </a:lnTo>
                <a:lnTo>
                  <a:pt x="70450" y="1990169"/>
                </a:lnTo>
                <a:close/>
              </a:path>
            </a:pathLst>
          </a:custGeom>
          <a:solidFill>
            <a:srgbClr val="2D8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10225" y="846653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50006" y="42862"/>
                </a:moveTo>
                <a:lnTo>
                  <a:pt x="28575" y="42862"/>
                </a:lnTo>
                <a:lnTo>
                  <a:pt x="28575" y="4777"/>
                </a:lnTo>
                <a:lnTo>
                  <a:pt x="33352" y="0"/>
                </a:lnTo>
                <a:lnTo>
                  <a:pt x="45228" y="0"/>
                </a:lnTo>
                <a:lnTo>
                  <a:pt x="50006" y="4777"/>
                </a:lnTo>
                <a:lnTo>
                  <a:pt x="50006" y="42862"/>
                </a:lnTo>
                <a:close/>
              </a:path>
              <a:path w="285750" h="228600">
                <a:moveTo>
                  <a:pt x="100012" y="42862"/>
                </a:moveTo>
                <a:lnTo>
                  <a:pt x="78581" y="42862"/>
                </a:lnTo>
                <a:lnTo>
                  <a:pt x="78581" y="4777"/>
                </a:lnTo>
                <a:lnTo>
                  <a:pt x="83358" y="0"/>
                </a:lnTo>
                <a:lnTo>
                  <a:pt x="95235" y="0"/>
                </a:lnTo>
                <a:lnTo>
                  <a:pt x="100012" y="4777"/>
                </a:lnTo>
                <a:lnTo>
                  <a:pt x="100012" y="42862"/>
                </a:lnTo>
                <a:close/>
              </a:path>
              <a:path w="285750" h="228600">
                <a:moveTo>
                  <a:pt x="264318" y="228600"/>
                </a:moveTo>
                <a:lnTo>
                  <a:pt x="21431" y="228600"/>
                </a:lnTo>
                <a:lnTo>
                  <a:pt x="13091" y="226915"/>
                </a:lnTo>
                <a:lnTo>
                  <a:pt x="6278" y="222321"/>
                </a:lnTo>
                <a:lnTo>
                  <a:pt x="1684" y="215508"/>
                </a:lnTo>
                <a:lnTo>
                  <a:pt x="0" y="207168"/>
                </a:lnTo>
                <a:lnTo>
                  <a:pt x="0" y="64293"/>
                </a:lnTo>
                <a:lnTo>
                  <a:pt x="1684" y="55953"/>
                </a:lnTo>
                <a:lnTo>
                  <a:pt x="6278" y="49141"/>
                </a:lnTo>
                <a:lnTo>
                  <a:pt x="13091" y="44547"/>
                </a:lnTo>
                <a:lnTo>
                  <a:pt x="21431" y="42862"/>
                </a:lnTo>
                <a:lnTo>
                  <a:pt x="128587" y="42862"/>
                </a:lnTo>
                <a:lnTo>
                  <a:pt x="128587" y="21431"/>
                </a:lnTo>
                <a:lnTo>
                  <a:pt x="130272" y="13091"/>
                </a:lnTo>
                <a:lnTo>
                  <a:pt x="134866" y="6278"/>
                </a:lnTo>
                <a:lnTo>
                  <a:pt x="141678" y="1684"/>
                </a:lnTo>
                <a:lnTo>
                  <a:pt x="150018" y="0"/>
                </a:lnTo>
                <a:lnTo>
                  <a:pt x="192881" y="0"/>
                </a:lnTo>
                <a:lnTo>
                  <a:pt x="201221" y="1684"/>
                </a:lnTo>
                <a:lnTo>
                  <a:pt x="208033" y="6278"/>
                </a:lnTo>
                <a:lnTo>
                  <a:pt x="212627" y="13091"/>
                </a:lnTo>
                <a:lnTo>
                  <a:pt x="214312" y="21431"/>
                </a:lnTo>
                <a:lnTo>
                  <a:pt x="214312" y="28575"/>
                </a:lnTo>
                <a:lnTo>
                  <a:pt x="160377" y="28575"/>
                </a:lnTo>
                <a:lnTo>
                  <a:pt x="157162" y="31789"/>
                </a:lnTo>
                <a:lnTo>
                  <a:pt x="157162" y="53935"/>
                </a:lnTo>
                <a:lnTo>
                  <a:pt x="160377" y="57150"/>
                </a:lnTo>
                <a:lnTo>
                  <a:pt x="214312" y="57150"/>
                </a:lnTo>
                <a:lnTo>
                  <a:pt x="214312" y="71437"/>
                </a:lnTo>
                <a:lnTo>
                  <a:pt x="31789" y="71437"/>
                </a:lnTo>
                <a:lnTo>
                  <a:pt x="28575" y="74652"/>
                </a:lnTo>
                <a:lnTo>
                  <a:pt x="28575" y="96797"/>
                </a:lnTo>
                <a:lnTo>
                  <a:pt x="31789" y="100012"/>
                </a:lnTo>
                <a:lnTo>
                  <a:pt x="284306" y="100012"/>
                </a:lnTo>
                <a:lnTo>
                  <a:pt x="285750" y="107156"/>
                </a:lnTo>
                <a:lnTo>
                  <a:pt x="285750" y="114300"/>
                </a:lnTo>
                <a:lnTo>
                  <a:pt x="31789" y="114300"/>
                </a:lnTo>
                <a:lnTo>
                  <a:pt x="28575" y="117514"/>
                </a:lnTo>
                <a:lnTo>
                  <a:pt x="28575" y="139660"/>
                </a:lnTo>
                <a:lnTo>
                  <a:pt x="31789" y="142875"/>
                </a:lnTo>
                <a:lnTo>
                  <a:pt x="285750" y="142875"/>
                </a:lnTo>
                <a:lnTo>
                  <a:pt x="285750" y="157162"/>
                </a:lnTo>
                <a:lnTo>
                  <a:pt x="31789" y="157162"/>
                </a:lnTo>
                <a:lnTo>
                  <a:pt x="28575" y="160377"/>
                </a:lnTo>
                <a:lnTo>
                  <a:pt x="28575" y="182522"/>
                </a:lnTo>
                <a:lnTo>
                  <a:pt x="31789" y="185737"/>
                </a:lnTo>
                <a:lnTo>
                  <a:pt x="285750" y="185737"/>
                </a:lnTo>
                <a:lnTo>
                  <a:pt x="285750" y="207168"/>
                </a:lnTo>
                <a:lnTo>
                  <a:pt x="284065" y="215508"/>
                </a:lnTo>
                <a:lnTo>
                  <a:pt x="279471" y="222321"/>
                </a:lnTo>
                <a:lnTo>
                  <a:pt x="272658" y="226915"/>
                </a:lnTo>
                <a:lnTo>
                  <a:pt x="264318" y="228600"/>
                </a:lnTo>
                <a:close/>
              </a:path>
              <a:path w="285750" h="228600">
                <a:moveTo>
                  <a:pt x="214312" y="57150"/>
                </a:moveTo>
                <a:lnTo>
                  <a:pt x="182522" y="57150"/>
                </a:lnTo>
                <a:lnTo>
                  <a:pt x="185737" y="53935"/>
                </a:lnTo>
                <a:lnTo>
                  <a:pt x="185737" y="31789"/>
                </a:lnTo>
                <a:lnTo>
                  <a:pt x="182522" y="28575"/>
                </a:lnTo>
                <a:lnTo>
                  <a:pt x="214312" y="28575"/>
                </a:lnTo>
                <a:lnTo>
                  <a:pt x="214312" y="57150"/>
                </a:lnTo>
                <a:close/>
              </a:path>
              <a:path w="285750" h="228600">
                <a:moveTo>
                  <a:pt x="88939" y="100012"/>
                </a:moveTo>
                <a:lnTo>
                  <a:pt x="53935" y="100012"/>
                </a:lnTo>
                <a:lnTo>
                  <a:pt x="57150" y="96797"/>
                </a:lnTo>
                <a:lnTo>
                  <a:pt x="57150" y="74652"/>
                </a:lnTo>
                <a:lnTo>
                  <a:pt x="53935" y="71437"/>
                </a:lnTo>
                <a:lnTo>
                  <a:pt x="88939" y="71437"/>
                </a:lnTo>
                <a:lnTo>
                  <a:pt x="85725" y="74652"/>
                </a:lnTo>
                <a:lnTo>
                  <a:pt x="85725" y="96797"/>
                </a:lnTo>
                <a:lnTo>
                  <a:pt x="88939" y="100012"/>
                </a:lnTo>
                <a:close/>
              </a:path>
              <a:path w="285750" h="228600">
                <a:moveTo>
                  <a:pt x="160377" y="100012"/>
                </a:moveTo>
                <a:lnTo>
                  <a:pt x="111085" y="100012"/>
                </a:lnTo>
                <a:lnTo>
                  <a:pt x="114300" y="96797"/>
                </a:lnTo>
                <a:lnTo>
                  <a:pt x="114300" y="74652"/>
                </a:lnTo>
                <a:lnTo>
                  <a:pt x="111085" y="71437"/>
                </a:lnTo>
                <a:lnTo>
                  <a:pt x="160377" y="71437"/>
                </a:lnTo>
                <a:lnTo>
                  <a:pt x="157162" y="74652"/>
                </a:lnTo>
                <a:lnTo>
                  <a:pt x="157162" y="96797"/>
                </a:lnTo>
                <a:lnTo>
                  <a:pt x="160377" y="100012"/>
                </a:lnTo>
                <a:close/>
              </a:path>
              <a:path w="285750" h="228600">
                <a:moveTo>
                  <a:pt x="284306" y="100012"/>
                </a:moveTo>
                <a:lnTo>
                  <a:pt x="182522" y="100012"/>
                </a:lnTo>
                <a:lnTo>
                  <a:pt x="185737" y="96797"/>
                </a:lnTo>
                <a:lnTo>
                  <a:pt x="185737" y="74652"/>
                </a:lnTo>
                <a:lnTo>
                  <a:pt x="182522" y="71437"/>
                </a:lnTo>
                <a:lnTo>
                  <a:pt x="214312" y="71437"/>
                </a:lnTo>
                <a:lnTo>
                  <a:pt x="214312" y="85725"/>
                </a:lnTo>
                <a:lnTo>
                  <a:pt x="264318" y="85725"/>
                </a:lnTo>
                <a:lnTo>
                  <a:pt x="272658" y="87409"/>
                </a:lnTo>
                <a:lnTo>
                  <a:pt x="279471" y="92003"/>
                </a:lnTo>
                <a:lnTo>
                  <a:pt x="284065" y="98816"/>
                </a:lnTo>
                <a:lnTo>
                  <a:pt x="284306" y="100012"/>
                </a:lnTo>
                <a:close/>
              </a:path>
              <a:path w="285750" h="228600">
                <a:moveTo>
                  <a:pt x="88939" y="142875"/>
                </a:moveTo>
                <a:lnTo>
                  <a:pt x="53935" y="142875"/>
                </a:lnTo>
                <a:lnTo>
                  <a:pt x="57150" y="139660"/>
                </a:lnTo>
                <a:lnTo>
                  <a:pt x="57150" y="117514"/>
                </a:lnTo>
                <a:lnTo>
                  <a:pt x="53935" y="114300"/>
                </a:lnTo>
                <a:lnTo>
                  <a:pt x="88939" y="114300"/>
                </a:lnTo>
                <a:lnTo>
                  <a:pt x="85725" y="117514"/>
                </a:lnTo>
                <a:lnTo>
                  <a:pt x="85725" y="139660"/>
                </a:lnTo>
                <a:lnTo>
                  <a:pt x="88939" y="142875"/>
                </a:lnTo>
                <a:close/>
              </a:path>
              <a:path w="285750" h="228600">
                <a:moveTo>
                  <a:pt x="160377" y="142875"/>
                </a:moveTo>
                <a:lnTo>
                  <a:pt x="111085" y="142875"/>
                </a:lnTo>
                <a:lnTo>
                  <a:pt x="114300" y="139660"/>
                </a:lnTo>
                <a:lnTo>
                  <a:pt x="114300" y="117514"/>
                </a:lnTo>
                <a:lnTo>
                  <a:pt x="111085" y="114300"/>
                </a:lnTo>
                <a:lnTo>
                  <a:pt x="160377" y="114300"/>
                </a:lnTo>
                <a:lnTo>
                  <a:pt x="157162" y="117514"/>
                </a:lnTo>
                <a:lnTo>
                  <a:pt x="157162" y="139660"/>
                </a:lnTo>
                <a:lnTo>
                  <a:pt x="160377" y="142875"/>
                </a:lnTo>
                <a:close/>
              </a:path>
              <a:path w="285750" h="228600">
                <a:moveTo>
                  <a:pt x="231814" y="142875"/>
                </a:moveTo>
                <a:lnTo>
                  <a:pt x="182522" y="142875"/>
                </a:lnTo>
                <a:lnTo>
                  <a:pt x="185737" y="139660"/>
                </a:lnTo>
                <a:lnTo>
                  <a:pt x="185737" y="117514"/>
                </a:lnTo>
                <a:lnTo>
                  <a:pt x="182522" y="114300"/>
                </a:lnTo>
                <a:lnTo>
                  <a:pt x="231814" y="114300"/>
                </a:lnTo>
                <a:lnTo>
                  <a:pt x="228600" y="117514"/>
                </a:lnTo>
                <a:lnTo>
                  <a:pt x="228600" y="139660"/>
                </a:lnTo>
                <a:lnTo>
                  <a:pt x="231814" y="142875"/>
                </a:lnTo>
                <a:close/>
              </a:path>
              <a:path w="285750" h="228600">
                <a:moveTo>
                  <a:pt x="285750" y="142875"/>
                </a:moveTo>
                <a:lnTo>
                  <a:pt x="253960" y="142875"/>
                </a:lnTo>
                <a:lnTo>
                  <a:pt x="257175" y="139660"/>
                </a:lnTo>
                <a:lnTo>
                  <a:pt x="257175" y="117514"/>
                </a:lnTo>
                <a:lnTo>
                  <a:pt x="253960" y="114300"/>
                </a:lnTo>
                <a:lnTo>
                  <a:pt x="285750" y="114300"/>
                </a:lnTo>
                <a:lnTo>
                  <a:pt x="285750" y="142875"/>
                </a:lnTo>
                <a:close/>
              </a:path>
              <a:path w="285750" h="228600">
                <a:moveTo>
                  <a:pt x="88939" y="185737"/>
                </a:moveTo>
                <a:lnTo>
                  <a:pt x="53935" y="185737"/>
                </a:lnTo>
                <a:lnTo>
                  <a:pt x="57150" y="182522"/>
                </a:lnTo>
                <a:lnTo>
                  <a:pt x="57150" y="160377"/>
                </a:lnTo>
                <a:lnTo>
                  <a:pt x="53935" y="157162"/>
                </a:lnTo>
                <a:lnTo>
                  <a:pt x="88939" y="157162"/>
                </a:lnTo>
                <a:lnTo>
                  <a:pt x="85725" y="160377"/>
                </a:lnTo>
                <a:lnTo>
                  <a:pt x="85725" y="182522"/>
                </a:lnTo>
                <a:lnTo>
                  <a:pt x="88939" y="185737"/>
                </a:lnTo>
                <a:close/>
              </a:path>
              <a:path w="285750" h="228600">
                <a:moveTo>
                  <a:pt x="231814" y="185737"/>
                </a:moveTo>
                <a:lnTo>
                  <a:pt x="111085" y="185737"/>
                </a:lnTo>
                <a:lnTo>
                  <a:pt x="114300" y="182522"/>
                </a:lnTo>
                <a:lnTo>
                  <a:pt x="114300" y="160377"/>
                </a:lnTo>
                <a:lnTo>
                  <a:pt x="111085" y="157162"/>
                </a:lnTo>
                <a:lnTo>
                  <a:pt x="231814" y="157162"/>
                </a:lnTo>
                <a:lnTo>
                  <a:pt x="228600" y="160377"/>
                </a:lnTo>
                <a:lnTo>
                  <a:pt x="228600" y="182522"/>
                </a:lnTo>
                <a:lnTo>
                  <a:pt x="231814" y="185737"/>
                </a:lnTo>
                <a:close/>
              </a:path>
              <a:path w="285750" h="228600">
                <a:moveTo>
                  <a:pt x="285750" y="185737"/>
                </a:moveTo>
                <a:lnTo>
                  <a:pt x="253960" y="185737"/>
                </a:lnTo>
                <a:lnTo>
                  <a:pt x="257175" y="182522"/>
                </a:lnTo>
                <a:lnTo>
                  <a:pt x="257175" y="160377"/>
                </a:lnTo>
                <a:lnTo>
                  <a:pt x="253960" y="157162"/>
                </a:lnTo>
                <a:lnTo>
                  <a:pt x="285750" y="157162"/>
                </a:lnTo>
                <a:lnTo>
                  <a:pt x="285750" y="1857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86499" y="1018103"/>
            <a:ext cx="761999" cy="4762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42833" y="1308505"/>
            <a:ext cx="115907" cy="8325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42833" y="1670455"/>
            <a:ext cx="115907" cy="8325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42833" y="2032405"/>
            <a:ext cx="115907" cy="8325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219199" y="6079088"/>
            <a:ext cx="10922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latin typeface="Dotum"/>
                <a:cs typeface="Dotum"/>
              </a:rPr>
              <a:t>운영</a:t>
            </a:r>
            <a:r>
              <a:rPr sz="1350" spc="-11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효율성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85" dirty="0">
                <a:latin typeface="Dotum"/>
                <a:cs typeface="Dotum"/>
              </a:rPr>
              <a:t>향상</a:t>
            </a:r>
            <a:endParaRPr sz="1350">
              <a:latin typeface="Dotum"/>
              <a:cs typeface="Dot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50487" y="6079088"/>
            <a:ext cx="123253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latin typeface="Dotum"/>
                <a:cs typeface="Dotum"/>
              </a:rPr>
              <a:t>이용자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만족도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85" dirty="0">
                <a:latin typeface="Dotum"/>
                <a:cs typeface="Dotum"/>
              </a:rPr>
              <a:t>증가</a:t>
            </a:r>
            <a:endParaRPr sz="1350" dirty="0">
              <a:latin typeface="Dotum"/>
              <a:cs typeface="Dot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73799" y="637739"/>
            <a:ext cx="3611879" cy="1532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325" dirty="0">
                <a:latin typeface="Malgun Gothic"/>
                <a:cs typeface="Malgun Gothic"/>
              </a:rPr>
              <a:t>서울시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정책에의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50" dirty="0">
                <a:latin typeface="Malgun Gothic"/>
                <a:cs typeface="Malgun Gothic"/>
              </a:rPr>
              <a:t>기여</a:t>
            </a:r>
            <a:endParaRPr sz="1700">
              <a:latin typeface="Malgun Gothic"/>
              <a:cs typeface="Malgun Gothic"/>
            </a:endParaRPr>
          </a:p>
          <a:p>
            <a:pPr marL="354965" marR="5080">
              <a:lnSpc>
                <a:spcPct val="175900"/>
              </a:lnSpc>
              <a:spcBef>
                <a:spcPts val="1280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자전거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대여소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및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배치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최적화를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통한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인프라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효율화</a:t>
            </a:r>
            <a:r>
              <a:rPr sz="1350" spc="50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데이터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기반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정책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결정으로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예산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배분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효율성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증가</a:t>
            </a:r>
            <a:r>
              <a:rPr sz="1350" spc="50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녹색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교통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수단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활성화로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환경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정책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목표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달성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지원</a:t>
            </a:r>
            <a:endParaRPr sz="1350">
              <a:latin typeface="Dotum"/>
              <a:cs typeface="Dotum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610224" y="3027879"/>
            <a:ext cx="1438274" cy="3450226"/>
            <a:chOff x="5610224" y="4038600"/>
            <a:chExt cx="1438274" cy="3450226"/>
          </a:xfrm>
        </p:grpSpPr>
        <p:sp>
          <p:nvSpPr>
            <p:cNvPr id="35" name="object 35"/>
            <p:cNvSpPr/>
            <p:nvPr/>
          </p:nvSpPr>
          <p:spPr>
            <a:xfrm>
              <a:off x="5610224" y="4038600"/>
              <a:ext cx="285750" cy="228600"/>
            </a:xfrm>
            <a:custGeom>
              <a:avLst/>
              <a:gdLst/>
              <a:ahLst/>
              <a:cxnLst/>
              <a:rect l="l" t="t" r="r" b="b"/>
              <a:pathLst>
                <a:path w="285750" h="228600">
                  <a:moveTo>
                    <a:pt x="69030" y="71437"/>
                  </a:moveTo>
                  <a:lnTo>
                    <a:pt x="59557" y="71437"/>
                  </a:lnTo>
                  <a:lnTo>
                    <a:pt x="55000" y="70531"/>
                  </a:lnTo>
                  <a:lnTo>
                    <a:pt x="28574" y="40455"/>
                  </a:lnTo>
                  <a:lnTo>
                    <a:pt x="28574" y="30982"/>
                  </a:lnTo>
                  <a:lnTo>
                    <a:pt x="55000" y="906"/>
                  </a:lnTo>
                  <a:lnTo>
                    <a:pt x="59557" y="0"/>
                  </a:lnTo>
                  <a:lnTo>
                    <a:pt x="69030" y="0"/>
                  </a:lnTo>
                  <a:lnTo>
                    <a:pt x="99106" y="26425"/>
                  </a:lnTo>
                  <a:lnTo>
                    <a:pt x="100012" y="30982"/>
                  </a:lnTo>
                  <a:lnTo>
                    <a:pt x="100012" y="40455"/>
                  </a:lnTo>
                  <a:lnTo>
                    <a:pt x="73586" y="70531"/>
                  </a:lnTo>
                  <a:lnTo>
                    <a:pt x="69030" y="71437"/>
                  </a:lnTo>
                  <a:close/>
                </a:path>
                <a:path w="285750" h="228600">
                  <a:moveTo>
                    <a:pt x="233336" y="71437"/>
                  </a:moveTo>
                  <a:lnTo>
                    <a:pt x="223863" y="71437"/>
                  </a:lnTo>
                  <a:lnTo>
                    <a:pt x="219307" y="70531"/>
                  </a:lnTo>
                  <a:lnTo>
                    <a:pt x="192881" y="40455"/>
                  </a:lnTo>
                  <a:lnTo>
                    <a:pt x="192881" y="30982"/>
                  </a:lnTo>
                  <a:lnTo>
                    <a:pt x="219307" y="906"/>
                  </a:lnTo>
                  <a:lnTo>
                    <a:pt x="223863" y="0"/>
                  </a:lnTo>
                  <a:lnTo>
                    <a:pt x="233336" y="0"/>
                  </a:lnTo>
                  <a:lnTo>
                    <a:pt x="263412" y="26425"/>
                  </a:lnTo>
                  <a:lnTo>
                    <a:pt x="264318" y="30982"/>
                  </a:lnTo>
                  <a:lnTo>
                    <a:pt x="264318" y="40455"/>
                  </a:lnTo>
                  <a:lnTo>
                    <a:pt x="237892" y="70531"/>
                  </a:lnTo>
                  <a:lnTo>
                    <a:pt x="233336" y="71437"/>
                  </a:lnTo>
                  <a:close/>
                </a:path>
                <a:path w="285750" h="228600">
                  <a:moveTo>
                    <a:pt x="148558" y="142874"/>
                  </a:moveTo>
                  <a:lnTo>
                    <a:pt x="137191" y="142874"/>
                  </a:lnTo>
                  <a:lnTo>
                    <a:pt x="131723" y="141787"/>
                  </a:lnTo>
                  <a:lnTo>
                    <a:pt x="101100" y="111164"/>
                  </a:lnTo>
                  <a:lnTo>
                    <a:pt x="100012" y="105696"/>
                  </a:lnTo>
                  <a:lnTo>
                    <a:pt x="100012" y="94328"/>
                  </a:lnTo>
                  <a:lnTo>
                    <a:pt x="100862" y="90055"/>
                  </a:lnTo>
                  <a:lnTo>
                    <a:pt x="100978" y="89470"/>
                  </a:lnTo>
                  <a:lnTo>
                    <a:pt x="131723" y="58237"/>
                  </a:lnTo>
                  <a:lnTo>
                    <a:pt x="137191" y="57150"/>
                  </a:lnTo>
                  <a:lnTo>
                    <a:pt x="148558" y="57150"/>
                  </a:lnTo>
                  <a:lnTo>
                    <a:pt x="180299" y="78358"/>
                  </a:lnTo>
                  <a:lnTo>
                    <a:pt x="185737" y="94328"/>
                  </a:lnTo>
                  <a:lnTo>
                    <a:pt x="185737" y="105696"/>
                  </a:lnTo>
                  <a:lnTo>
                    <a:pt x="164528" y="137437"/>
                  </a:lnTo>
                  <a:lnTo>
                    <a:pt x="154026" y="141787"/>
                  </a:lnTo>
                  <a:lnTo>
                    <a:pt x="148558" y="142874"/>
                  </a:lnTo>
                  <a:close/>
                </a:path>
                <a:path w="285750" h="228600">
                  <a:moveTo>
                    <a:pt x="105102" y="142874"/>
                  </a:moveTo>
                  <a:lnTo>
                    <a:pt x="4286" y="142874"/>
                  </a:lnTo>
                  <a:lnTo>
                    <a:pt x="0" y="138588"/>
                  </a:lnTo>
                  <a:lnTo>
                    <a:pt x="0" y="133364"/>
                  </a:lnTo>
                  <a:lnTo>
                    <a:pt x="3745" y="114826"/>
                  </a:lnTo>
                  <a:lnTo>
                    <a:pt x="13958" y="99683"/>
                  </a:lnTo>
                  <a:lnTo>
                    <a:pt x="29101" y="89470"/>
                  </a:lnTo>
                  <a:lnTo>
                    <a:pt x="47639" y="85725"/>
                  </a:lnTo>
                  <a:lnTo>
                    <a:pt x="73803" y="85725"/>
                  </a:lnTo>
                  <a:lnTo>
                    <a:pt x="80353" y="87243"/>
                  </a:lnTo>
                  <a:lnTo>
                    <a:pt x="83996" y="88860"/>
                  </a:lnTo>
                  <a:lnTo>
                    <a:pt x="86617" y="90055"/>
                  </a:lnTo>
                  <a:lnTo>
                    <a:pt x="86037" y="93270"/>
                  </a:lnTo>
                  <a:lnTo>
                    <a:pt x="85769" y="96619"/>
                  </a:lnTo>
                  <a:lnTo>
                    <a:pt x="85769" y="100012"/>
                  </a:lnTo>
                  <a:lnTo>
                    <a:pt x="87126" y="112429"/>
                  </a:lnTo>
                  <a:lnTo>
                    <a:pt x="90999" y="123904"/>
                  </a:lnTo>
                  <a:lnTo>
                    <a:pt x="97090" y="134149"/>
                  </a:lnTo>
                  <a:lnTo>
                    <a:pt x="105102" y="142874"/>
                  </a:lnTo>
                  <a:close/>
                </a:path>
                <a:path w="285750" h="228600">
                  <a:moveTo>
                    <a:pt x="281463" y="142874"/>
                  </a:moveTo>
                  <a:lnTo>
                    <a:pt x="180647" y="142874"/>
                  </a:lnTo>
                  <a:lnTo>
                    <a:pt x="188678" y="134149"/>
                  </a:lnTo>
                  <a:lnTo>
                    <a:pt x="194767" y="123904"/>
                  </a:lnTo>
                  <a:lnTo>
                    <a:pt x="198629" y="112429"/>
                  </a:lnTo>
                  <a:lnTo>
                    <a:pt x="199980" y="100012"/>
                  </a:lnTo>
                  <a:lnTo>
                    <a:pt x="199980" y="96619"/>
                  </a:lnTo>
                  <a:lnTo>
                    <a:pt x="199763" y="94328"/>
                  </a:lnTo>
                  <a:lnTo>
                    <a:pt x="199660" y="93270"/>
                  </a:lnTo>
                  <a:lnTo>
                    <a:pt x="199132" y="90055"/>
                  </a:lnTo>
                  <a:lnTo>
                    <a:pt x="205204" y="87243"/>
                  </a:lnTo>
                  <a:lnTo>
                    <a:pt x="211946" y="85725"/>
                  </a:lnTo>
                  <a:lnTo>
                    <a:pt x="238110" y="85725"/>
                  </a:lnTo>
                  <a:lnTo>
                    <a:pt x="256648" y="89470"/>
                  </a:lnTo>
                  <a:lnTo>
                    <a:pt x="271791" y="99683"/>
                  </a:lnTo>
                  <a:lnTo>
                    <a:pt x="282004" y="114826"/>
                  </a:lnTo>
                  <a:lnTo>
                    <a:pt x="285750" y="133364"/>
                  </a:lnTo>
                  <a:lnTo>
                    <a:pt x="285750" y="138588"/>
                  </a:lnTo>
                  <a:lnTo>
                    <a:pt x="281463" y="142874"/>
                  </a:lnTo>
                  <a:close/>
                </a:path>
                <a:path w="285750" h="228600">
                  <a:moveTo>
                    <a:pt x="223286" y="228600"/>
                  </a:moveTo>
                  <a:lnTo>
                    <a:pt x="62507" y="228600"/>
                  </a:lnTo>
                  <a:lnTo>
                    <a:pt x="57150" y="223242"/>
                  </a:lnTo>
                  <a:lnTo>
                    <a:pt x="57150" y="216678"/>
                  </a:lnTo>
                  <a:lnTo>
                    <a:pt x="61828" y="193516"/>
                  </a:lnTo>
                  <a:lnTo>
                    <a:pt x="74585" y="174597"/>
                  </a:lnTo>
                  <a:lnTo>
                    <a:pt x="93503" y="161840"/>
                  </a:lnTo>
                  <a:lnTo>
                    <a:pt x="116666" y="157162"/>
                  </a:lnTo>
                  <a:lnTo>
                    <a:pt x="169083" y="157162"/>
                  </a:lnTo>
                  <a:lnTo>
                    <a:pt x="192246" y="161840"/>
                  </a:lnTo>
                  <a:lnTo>
                    <a:pt x="211164" y="174597"/>
                  </a:lnTo>
                  <a:lnTo>
                    <a:pt x="223921" y="193516"/>
                  </a:lnTo>
                  <a:lnTo>
                    <a:pt x="228600" y="216678"/>
                  </a:lnTo>
                  <a:lnTo>
                    <a:pt x="228600" y="223242"/>
                  </a:lnTo>
                  <a:lnTo>
                    <a:pt x="223286" y="228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6499" y="4210049"/>
              <a:ext cx="761999" cy="4762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42833" y="4500451"/>
              <a:ext cx="115907" cy="8325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42833" y="4862401"/>
              <a:ext cx="115907" cy="8325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42833" y="5224351"/>
              <a:ext cx="115907" cy="832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37728" y="6218753"/>
              <a:ext cx="231055" cy="23105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6499" y="6391274"/>
              <a:ext cx="761999" cy="4762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42833" y="6681676"/>
              <a:ext cx="115907" cy="8325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42833" y="7043626"/>
              <a:ext cx="115907" cy="8325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42833" y="7405576"/>
              <a:ext cx="115907" cy="83250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6273799" y="2818963"/>
            <a:ext cx="176276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325" dirty="0">
                <a:latin typeface="Malgun Gothic"/>
                <a:cs typeface="Malgun Gothic"/>
              </a:rPr>
              <a:t>이용자</a:t>
            </a:r>
            <a:r>
              <a:rPr sz="1700" b="1" spc="-180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경험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향상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50" dirty="0">
                <a:latin typeface="Malgun Gothic"/>
                <a:cs typeface="Malgun Gothic"/>
              </a:rPr>
              <a:t>방안</a:t>
            </a:r>
            <a:endParaRPr sz="1700">
              <a:latin typeface="Malgun Gothic"/>
              <a:cs typeface="Malgun Gothic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616700" y="3395417"/>
            <a:ext cx="34518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성별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및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연령대에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맞춘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맞춤형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프로모션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및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서비스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제공</a:t>
            </a:r>
            <a:endParaRPr sz="1350">
              <a:latin typeface="Dotum"/>
              <a:cs typeface="Dotum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616700" y="3757366"/>
            <a:ext cx="30861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자주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사용되는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대여소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중심으로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자전거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집중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배치</a:t>
            </a:r>
            <a:endParaRPr sz="1350">
              <a:latin typeface="Dotum"/>
              <a:cs typeface="Dotum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616700" y="4119316"/>
            <a:ext cx="383476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앱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내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예측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기반</a:t>
            </a:r>
            <a:r>
              <a:rPr sz="1350" spc="-10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혼잡도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알림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서비스로</a:t>
            </a:r>
            <a:r>
              <a:rPr sz="1350" spc="-10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29" dirty="0">
                <a:solidFill>
                  <a:srgbClr val="374050"/>
                </a:solidFill>
                <a:latin typeface="Dotum"/>
                <a:cs typeface="Dotum"/>
              </a:rPr>
              <a:t>대여</a:t>
            </a:r>
            <a:r>
              <a:rPr sz="1350" spc="-229" dirty="0">
                <a:solidFill>
                  <a:srgbClr val="374050"/>
                </a:solidFill>
                <a:latin typeface="Futura Lt BT"/>
                <a:cs typeface="Futura Lt BT"/>
              </a:rPr>
              <a:t>/</a:t>
            </a:r>
            <a:r>
              <a:rPr sz="1350" spc="-229" dirty="0">
                <a:solidFill>
                  <a:srgbClr val="374050"/>
                </a:solidFill>
                <a:latin typeface="Dotum"/>
                <a:cs typeface="Dotum"/>
              </a:rPr>
              <a:t>반납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편의성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향상</a:t>
            </a:r>
            <a:endParaRPr sz="1350">
              <a:latin typeface="Dotum"/>
              <a:cs typeface="Dotum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273799" y="5000188"/>
            <a:ext cx="135890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325" dirty="0">
                <a:latin typeface="Malgun Gothic"/>
                <a:cs typeface="Malgun Gothic"/>
              </a:rPr>
              <a:t>서비스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개선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50" dirty="0">
                <a:latin typeface="Malgun Gothic"/>
                <a:cs typeface="Malgun Gothic"/>
              </a:rPr>
              <a:t>제안</a:t>
            </a:r>
            <a:endParaRPr sz="1700">
              <a:latin typeface="Malgun Gothic"/>
              <a:cs typeface="Malgun Gothic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616700" y="5576642"/>
            <a:ext cx="289052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불편이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잦은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지역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및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시간대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식별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및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집중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개선</a:t>
            </a:r>
            <a:endParaRPr sz="1350">
              <a:latin typeface="Dotum"/>
              <a:cs typeface="Dotum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616700" y="5938592"/>
            <a:ext cx="3268979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장기적인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이용률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향상을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위한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데이터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기반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전략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수립</a:t>
            </a:r>
            <a:endParaRPr sz="1350">
              <a:latin typeface="Dotum"/>
              <a:cs typeface="Dotum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616700" y="6300542"/>
            <a:ext cx="322643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다른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대중교통과의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연계성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강화를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위한</a:t>
            </a:r>
            <a:r>
              <a:rPr sz="1350" spc="-10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인프라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조정</a:t>
            </a:r>
            <a:endParaRPr sz="1350">
              <a:latin typeface="Dotum"/>
              <a:cs typeface="Dotum"/>
            </a:endParaRPr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0956F5AA-9219-78F9-DD99-7CED0A202D3B}"/>
              </a:ext>
            </a:extLst>
          </p:cNvPr>
          <p:cNvSpPr/>
          <p:nvPr/>
        </p:nvSpPr>
        <p:spPr>
          <a:xfrm>
            <a:off x="3333354" y="6340198"/>
            <a:ext cx="1066800" cy="57150"/>
          </a:xfrm>
          <a:custGeom>
            <a:avLst/>
            <a:gdLst/>
            <a:ahLst/>
            <a:cxnLst/>
            <a:rect l="l" t="t" r="r" b="b"/>
            <a:pathLst>
              <a:path w="1066800" h="57150">
                <a:moveTo>
                  <a:pt x="104201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3"/>
                </a:lnTo>
                <a:lnTo>
                  <a:pt x="0" y="28574"/>
                </a:lnTo>
                <a:lnTo>
                  <a:pt x="0" y="24785"/>
                </a:lnTo>
                <a:lnTo>
                  <a:pt x="24785" y="0"/>
                </a:lnTo>
                <a:lnTo>
                  <a:pt x="1042014" y="0"/>
                </a:lnTo>
                <a:lnTo>
                  <a:pt x="1066799" y="24785"/>
                </a:lnTo>
                <a:lnTo>
                  <a:pt x="1066799" y="32363"/>
                </a:lnTo>
                <a:lnTo>
                  <a:pt x="1045659" y="56424"/>
                </a:lnTo>
                <a:lnTo>
                  <a:pt x="1042014" y="57149"/>
                </a:lnTo>
                <a:close/>
              </a:path>
            </a:pathLst>
          </a:custGeom>
          <a:solidFill>
            <a:srgbClr val="E4E7E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29463"/>
          <a:stretch>
            <a:fillRect/>
          </a:stretch>
        </p:blipFill>
        <p:spPr>
          <a:xfrm>
            <a:off x="0" y="-1"/>
            <a:ext cx="12191999" cy="6856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80" dirty="0"/>
              <a:t>결론</a:t>
            </a:r>
            <a:r>
              <a:rPr spc="-330" dirty="0"/>
              <a:t> </a:t>
            </a:r>
            <a:r>
              <a:rPr spc="-580" dirty="0"/>
              <a:t>및</a:t>
            </a:r>
            <a:r>
              <a:rPr spc="-320" dirty="0"/>
              <a:t> </a:t>
            </a:r>
            <a:r>
              <a:rPr spc="-580" dirty="0"/>
              <a:t>향후</a:t>
            </a:r>
            <a:r>
              <a:rPr spc="-315" dirty="0"/>
              <a:t> </a:t>
            </a:r>
            <a:r>
              <a:rPr spc="-605" dirty="0"/>
              <a:t>방향</a:t>
            </a:r>
          </a:p>
        </p:txBody>
      </p:sp>
      <p:sp>
        <p:nvSpPr>
          <p:cNvPr id="4" name="object 4"/>
          <p:cNvSpPr/>
          <p:nvPr/>
        </p:nvSpPr>
        <p:spPr>
          <a:xfrm>
            <a:off x="1028699" y="3609974"/>
            <a:ext cx="4533900" cy="76200"/>
          </a:xfrm>
          <a:custGeom>
            <a:avLst/>
            <a:gdLst/>
            <a:ahLst/>
            <a:cxnLst/>
            <a:rect l="l" t="t" r="r" b="b"/>
            <a:pathLst>
              <a:path w="4533900" h="76200">
                <a:moveTo>
                  <a:pt x="4500851" y="76199"/>
                </a:moveTo>
                <a:lnTo>
                  <a:pt x="33047" y="76199"/>
                </a:lnTo>
                <a:lnTo>
                  <a:pt x="28187" y="75232"/>
                </a:lnTo>
                <a:lnTo>
                  <a:pt x="966" y="48012"/>
                </a:lnTo>
                <a:lnTo>
                  <a:pt x="0" y="43152"/>
                </a:lnTo>
                <a:lnTo>
                  <a:pt x="0" y="380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4500851" y="0"/>
                </a:lnTo>
                <a:lnTo>
                  <a:pt x="4532932" y="28186"/>
                </a:lnTo>
                <a:lnTo>
                  <a:pt x="4533899" y="33047"/>
                </a:lnTo>
                <a:lnTo>
                  <a:pt x="4533899" y="43152"/>
                </a:lnTo>
                <a:lnTo>
                  <a:pt x="4505711" y="75232"/>
                </a:lnTo>
                <a:lnTo>
                  <a:pt x="4500851" y="76199"/>
                </a:lnTo>
                <a:close/>
              </a:path>
            </a:pathLst>
          </a:custGeom>
          <a:solidFill>
            <a:srgbClr val="E4E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8699" y="4029074"/>
            <a:ext cx="4533900" cy="76200"/>
          </a:xfrm>
          <a:custGeom>
            <a:avLst/>
            <a:gdLst/>
            <a:ahLst/>
            <a:cxnLst/>
            <a:rect l="l" t="t" r="r" b="b"/>
            <a:pathLst>
              <a:path w="4533900" h="76200">
                <a:moveTo>
                  <a:pt x="4500851" y="76199"/>
                </a:moveTo>
                <a:lnTo>
                  <a:pt x="33047" y="76199"/>
                </a:lnTo>
                <a:lnTo>
                  <a:pt x="28187" y="75232"/>
                </a:lnTo>
                <a:lnTo>
                  <a:pt x="966" y="48012"/>
                </a:lnTo>
                <a:lnTo>
                  <a:pt x="0" y="43152"/>
                </a:lnTo>
                <a:lnTo>
                  <a:pt x="0" y="380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4500851" y="0"/>
                </a:lnTo>
                <a:lnTo>
                  <a:pt x="4532932" y="28187"/>
                </a:lnTo>
                <a:lnTo>
                  <a:pt x="4533899" y="33047"/>
                </a:lnTo>
                <a:lnTo>
                  <a:pt x="4533899" y="43152"/>
                </a:lnTo>
                <a:lnTo>
                  <a:pt x="4505711" y="75232"/>
                </a:lnTo>
                <a:lnTo>
                  <a:pt x="4500851" y="76199"/>
                </a:lnTo>
                <a:close/>
              </a:path>
            </a:pathLst>
          </a:custGeom>
          <a:solidFill>
            <a:srgbClr val="E4E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8649" y="1447006"/>
            <a:ext cx="5314950" cy="4648200"/>
          </a:xfrm>
          <a:custGeom>
            <a:avLst/>
            <a:gdLst/>
            <a:ahLst/>
            <a:cxnLst/>
            <a:rect l="l" t="t" r="r" b="b"/>
            <a:pathLst>
              <a:path w="5314950" h="4648200">
                <a:moveTo>
                  <a:pt x="5243752" y="4648199"/>
                </a:moveTo>
                <a:lnTo>
                  <a:pt x="53397" y="4648199"/>
                </a:lnTo>
                <a:lnTo>
                  <a:pt x="49680" y="4647711"/>
                </a:lnTo>
                <a:lnTo>
                  <a:pt x="14085" y="4622342"/>
                </a:lnTo>
                <a:lnTo>
                  <a:pt x="366" y="4581958"/>
                </a:lnTo>
                <a:lnTo>
                  <a:pt x="0" y="4577003"/>
                </a:lnTo>
                <a:lnTo>
                  <a:pt x="0" y="4571999"/>
                </a:lnTo>
                <a:lnTo>
                  <a:pt x="0" y="71196"/>
                </a:lnTo>
                <a:lnTo>
                  <a:pt x="11716" y="29705"/>
                </a:lnTo>
                <a:lnTo>
                  <a:pt x="42320" y="2440"/>
                </a:lnTo>
                <a:lnTo>
                  <a:pt x="53397" y="0"/>
                </a:lnTo>
                <a:lnTo>
                  <a:pt x="5243752" y="0"/>
                </a:lnTo>
                <a:lnTo>
                  <a:pt x="5285243" y="15621"/>
                </a:lnTo>
                <a:lnTo>
                  <a:pt x="5311063" y="51661"/>
                </a:lnTo>
                <a:lnTo>
                  <a:pt x="5314949" y="71196"/>
                </a:lnTo>
                <a:lnTo>
                  <a:pt x="5314949" y="4577003"/>
                </a:lnTo>
                <a:lnTo>
                  <a:pt x="5299327" y="4618493"/>
                </a:lnTo>
                <a:lnTo>
                  <a:pt x="5263287" y="4644312"/>
                </a:lnTo>
                <a:lnTo>
                  <a:pt x="5248707" y="4647711"/>
                </a:lnTo>
                <a:lnTo>
                  <a:pt x="5243752" y="46481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9599" y="1438552"/>
            <a:ext cx="70485" cy="4648200"/>
          </a:xfrm>
          <a:custGeom>
            <a:avLst/>
            <a:gdLst/>
            <a:ahLst/>
            <a:cxnLst/>
            <a:rect l="l" t="t" r="r" b="b"/>
            <a:pathLst>
              <a:path w="70484" h="4648200">
                <a:moveTo>
                  <a:pt x="70450" y="4647644"/>
                </a:moveTo>
                <a:lnTo>
                  <a:pt x="33857" y="4635091"/>
                </a:lnTo>
                <a:lnTo>
                  <a:pt x="5800" y="4600881"/>
                </a:lnTo>
                <a:lnTo>
                  <a:pt x="0" y="4571721"/>
                </a:lnTo>
                <a:lnTo>
                  <a:pt x="0" y="75922"/>
                </a:lnTo>
                <a:lnTo>
                  <a:pt x="12830" y="33579"/>
                </a:lnTo>
                <a:lnTo>
                  <a:pt x="47039" y="5522"/>
                </a:lnTo>
                <a:lnTo>
                  <a:pt x="70449" y="0"/>
                </a:lnTo>
                <a:lnTo>
                  <a:pt x="66287" y="1655"/>
                </a:lnTo>
                <a:lnTo>
                  <a:pt x="56951" y="9389"/>
                </a:lnTo>
                <a:lnTo>
                  <a:pt x="41000" y="46761"/>
                </a:lnTo>
                <a:lnTo>
                  <a:pt x="38100" y="75922"/>
                </a:lnTo>
                <a:lnTo>
                  <a:pt x="38100" y="4571721"/>
                </a:lnTo>
                <a:lnTo>
                  <a:pt x="44514" y="4614063"/>
                </a:lnTo>
                <a:lnTo>
                  <a:pt x="66287" y="4645988"/>
                </a:lnTo>
                <a:lnTo>
                  <a:pt x="70450" y="4647644"/>
                </a:lnTo>
                <a:close/>
              </a:path>
            </a:pathLst>
          </a:custGeom>
          <a:solidFill>
            <a:srgbClr val="2D8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6299" y="2924174"/>
            <a:ext cx="4838700" cy="1752600"/>
          </a:xfrm>
          <a:custGeom>
            <a:avLst/>
            <a:gdLst/>
            <a:ahLst/>
            <a:cxnLst/>
            <a:rect l="l" t="t" r="r" b="b"/>
            <a:pathLst>
              <a:path w="4838700" h="1752600">
                <a:moveTo>
                  <a:pt x="4767502" y="1752599"/>
                </a:moveTo>
                <a:lnTo>
                  <a:pt x="71196" y="1752599"/>
                </a:lnTo>
                <a:lnTo>
                  <a:pt x="66241" y="1752111"/>
                </a:lnTo>
                <a:lnTo>
                  <a:pt x="29705" y="1736977"/>
                </a:lnTo>
                <a:lnTo>
                  <a:pt x="3885" y="1700937"/>
                </a:lnTo>
                <a:lnTo>
                  <a:pt x="0" y="1681403"/>
                </a:lnTo>
                <a:lnTo>
                  <a:pt x="0" y="1676399"/>
                </a:lnTo>
                <a:lnTo>
                  <a:pt x="0" y="71196"/>
                </a:lnTo>
                <a:lnTo>
                  <a:pt x="15621" y="29705"/>
                </a:lnTo>
                <a:lnTo>
                  <a:pt x="51662" y="3885"/>
                </a:lnTo>
                <a:lnTo>
                  <a:pt x="71196" y="0"/>
                </a:lnTo>
                <a:lnTo>
                  <a:pt x="4767502" y="0"/>
                </a:lnTo>
                <a:lnTo>
                  <a:pt x="4808993" y="15621"/>
                </a:lnTo>
                <a:lnTo>
                  <a:pt x="4834813" y="51661"/>
                </a:lnTo>
                <a:lnTo>
                  <a:pt x="4838699" y="71196"/>
                </a:lnTo>
                <a:lnTo>
                  <a:pt x="4838699" y="1681403"/>
                </a:lnTo>
                <a:lnTo>
                  <a:pt x="4823077" y="1722894"/>
                </a:lnTo>
                <a:lnTo>
                  <a:pt x="4787036" y="1748713"/>
                </a:lnTo>
                <a:lnTo>
                  <a:pt x="4772457" y="1752111"/>
                </a:lnTo>
                <a:lnTo>
                  <a:pt x="4767502" y="1752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8699" y="4448174"/>
            <a:ext cx="4533900" cy="76200"/>
          </a:xfrm>
          <a:custGeom>
            <a:avLst/>
            <a:gdLst/>
            <a:ahLst/>
            <a:cxnLst/>
            <a:rect l="l" t="t" r="r" b="b"/>
            <a:pathLst>
              <a:path w="4533900" h="76200">
                <a:moveTo>
                  <a:pt x="4500851" y="76199"/>
                </a:moveTo>
                <a:lnTo>
                  <a:pt x="33047" y="76199"/>
                </a:lnTo>
                <a:lnTo>
                  <a:pt x="28187" y="75232"/>
                </a:lnTo>
                <a:lnTo>
                  <a:pt x="966" y="48011"/>
                </a:lnTo>
                <a:lnTo>
                  <a:pt x="0" y="43152"/>
                </a:lnTo>
                <a:lnTo>
                  <a:pt x="0" y="380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4500851" y="0"/>
                </a:lnTo>
                <a:lnTo>
                  <a:pt x="4532932" y="28187"/>
                </a:lnTo>
                <a:lnTo>
                  <a:pt x="4533899" y="33047"/>
                </a:lnTo>
                <a:lnTo>
                  <a:pt x="4533899" y="43152"/>
                </a:lnTo>
                <a:lnTo>
                  <a:pt x="4505711" y="75232"/>
                </a:lnTo>
                <a:lnTo>
                  <a:pt x="4500851" y="76199"/>
                </a:lnTo>
                <a:close/>
              </a:path>
            </a:pathLst>
          </a:custGeom>
          <a:solidFill>
            <a:srgbClr val="E4E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299" y="1714499"/>
            <a:ext cx="166687" cy="1904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06487" y="1648460"/>
            <a:ext cx="77978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325" dirty="0">
                <a:latin typeface="Malgun Gothic"/>
                <a:cs typeface="Malgun Gothic"/>
              </a:rPr>
              <a:t>최종</a:t>
            </a:r>
            <a:r>
              <a:rPr sz="1700" b="1" spc="-180" dirty="0">
                <a:latin typeface="Malgun Gothic"/>
                <a:cs typeface="Malgun Gothic"/>
              </a:rPr>
              <a:t> </a:t>
            </a:r>
            <a:r>
              <a:rPr sz="1700" b="1" spc="-360" dirty="0">
                <a:latin typeface="Malgun Gothic"/>
                <a:cs typeface="Malgun Gothic"/>
              </a:rPr>
              <a:t>제안</a:t>
            </a:r>
            <a:endParaRPr sz="17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3600" y="2060092"/>
            <a:ext cx="4841240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1100"/>
              </a:lnSpc>
              <a:spcBef>
                <a:spcPts val="9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이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보고서를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통해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따릉이의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이용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패턴을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다각도로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15" dirty="0">
                <a:solidFill>
                  <a:srgbClr val="374050"/>
                </a:solidFill>
                <a:latin typeface="Dotum"/>
                <a:cs typeface="Dotum"/>
              </a:rPr>
              <a:t>분석하고</a:t>
            </a:r>
            <a:r>
              <a:rPr sz="1350" spc="-215" dirty="0">
                <a:solidFill>
                  <a:srgbClr val="374050"/>
                </a:solidFill>
                <a:latin typeface="Microsoft Sans Serif"/>
                <a:cs typeface="Microsoft Sans Serif"/>
              </a:rPr>
              <a:t>,</a:t>
            </a:r>
            <a:r>
              <a:rPr sz="135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이용자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중심의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운</a:t>
            </a:r>
            <a:r>
              <a:rPr sz="1350" spc="-9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영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전략을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25" dirty="0">
                <a:solidFill>
                  <a:srgbClr val="374050"/>
                </a:solidFill>
                <a:latin typeface="Dotum"/>
                <a:cs typeface="Dotum"/>
              </a:rPr>
              <a:t>제안합니다</a:t>
            </a:r>
            <a:r>
              <a:rPr sz="1350" spc="-225" dirty="0">
                <a:solidFill>
                  <a:srgbClr val="374050"/>
                </a:solidFill>
                <a:latin typeface="Microsoft Sans Serif"/>
                <a:cs typeface="Microsoft Sans Serif"/>
              </a:rPr>
              <a:t>.</a:t>
            </a:r>
            <a:r>
              <a:rPr sz="1350" spc="-2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데이터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기반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접근법으로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서비스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향상과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효율성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증대를</a:t>
            </a:r>
            <a:r>
              <a:rPr sz="1350" spc="-9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동시에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달성할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수</a:t>
            </a:r>
            <a:r>
              <a:rPr sz="1350" spc="-114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15" dirty="0">
                <a:solidFill>
                  <a:srgbClr val="374050"/>
                </a:solidFill>
                <a:latin typeface="Dotum"/>
                <a:cs typeface="Dotum"/>
              </a:rPr>
              <a:t>있습니다</a:t>
            </a:r>
            <a:r>
              <a:rPr sz="1350" spc="-215" dirty="0">
                <a:solidFill>
                  <a:srgbClr val="374050"/>
                </a:solidFill>
                <a:latin typeface="Microsoft Sans Serif"/>
                <a:cs typeface="Microsoft Sans Serif"/>
              </a:rPr>
              <a:t>.</a:t>
            </a:r>
            <a:endParaRPr sz="1350">
              <a:latin typeface="Microsoft Sans Serif"/>
              <a:cs typeface="Microsoft Sans Serif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996950" y="3121456"/>
          <a:ext cx="4597400" cy="1264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5425">
                <a:tc>
                  <a:txBody>
                    <a:bodyPr/>
                    <a:lstStyle/>
                    <a:p>
                      <a:pPr marL="31750">
                        <a:lnSpc>
                          <a:spcPts val="1340"/>
                        </a:lnSpc>
                      </a:pPr>
                      <a:r>
                        <a:rPr sz="1350" spc="-260" dirty="0">
                          <a:latin typeface="Dotum"/>
                          <a:cs typeface="Dotum"/>
                        </a:rPr>
                        <a:t>핵심</a:t>
                      </a:r>
                      <a:r>
                        <a:rPr sz="1350" spc="-110" dirty="0">
                          <a:latin typeface="Dotum"/>
                          <a:cs typeface="Dotum"/>
                        </a:rPr>
                        <a:t> </a:t>
                      </a:r>
                      <a:r>
                        <a:rPr sz="1350" spc="-260" dirty="0">
                          <a:latin typeface="Dotum"/>
                          <a:cs typeface="Dotum"/>
                        </a:rPr>
                        <a:t>성과</a:t>
                      </a:r>
                      <a:r>
                        <a:rPr sz="1350" spc="-110" dirty="0">
                          <a:latin typeface="Dotum"/>
                          <a:cs typeface="Dotum"/>
                        </a:rPr>
                        <a:t> </a:t>
                      </a:r>
                      <a:r>
                        <a:rPr sz="1350" spc="-260" dirty="0">
                          <a:latin typeface="Dotum"/>
                          <a:cs typeface="Dotum"/>
                        </a:rPr>
                        <a:t>지표</a:t>
                      </a:r>
                      <a:r>
                        <a:rPr sz="1350" spc="-105" dirty="0">
                          <a:latin typeface="Dotum"/>
                          <a:cs typeface="Dotum"/>
                        </a:rPr>
                        <a:t> 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(KPI)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150" spc="-190" dirty="0">
                          <a:solidFill>
                            <a:srgbClr val="374050"/>
                          </a:solidFill>
                          <a:latin typeface="Dotum"/>
                          <a:cs typeface="Dotum"/>
                        </a:rPr>
                        <a:t>이용자</a:t>
                      </a:r>
                      <a:r>
                        <a:rPr sz="1150" spc="-80" dirty="0">
                          <a:solidFill>
                            <a:srgbClr val="374050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25" dirty="0">
                          <a:solidFill>
                            <a:srgbClr val="374050"/>
                          </a:solidFill>
                          <a:latin typeface="Dotum"/>
                          <a:cs typeface="Dotum"/>
                        </a:rPr>
                        <a:t>만족도</a:t>
                      </a:r>
                      <a:endParaRPr sz="1150">
                        <a:latin typeface="Dotum"/>
                        <a:cs typeface="Dotum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+25%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150" spc="-190" dirty="0">
                          <a:solidFill>
                            <a:srgbClr val="374050"/>
                          </a:solidFill>
                          <a:latin typeface="Dotum"/>
                          <a:cs typeface="Dotum"/>
                        </a:rPr>
                        <a:t>운영</a:t>
                      </a:r>
                      <a:r>
                        <a:rPr sz="1150" spc="-85" dirty="0">
                          <a:solidFill>
                            <a:srgbClr val="374050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25" dirty="0">
                          <a:solidFill>
                            <a:srgbClr val="374050"/>
                          </a:solidFill>
                          <a:latin typeface="Dotum"/>
                          <a:cs typeface="Dotum"/>
                        </a:rPr>
                        <a:t>효율성</a:t>
                      </a:r>
                      <a:endParaRPr sz="1150">
                        <a:latin typeface="Dotum"/>
                        <a:cs typeface="Dotum"/>
                      </a:endParaRPr>
                    </a:p>
                  </a:txBody>
                  <a:tcPr marL="0" marR="0" marT="11430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+35%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143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590">
                <a:tc>
                  <a:txBody>
                    <a:bodyPr/>
                    <a:lstStyle/>
                    <a:p>
                      <a:pPr marL="31750">
                        <a:lnSpc>
                          <a:spcPts val="1175"/>
                        </a:lnSpc>
                        <a:spcBef>
                          <a:spcPts val="900"/>
                        </a:spcBef>
                      </a:pPr>
                      <a:r>
                        <a:rPr sz="1150" spc="-190" dirty="0">
                          <a:solidFill>
                            <a:srgbClr val="374050"/>
                          </a:solidFill>
                          <a:latin typeface="Dotum"/>
                          <a:cs typeface="Dotum"/>
                        </a:rPr>
                        <a:t>재정적</a:t>
                      </a:r>
                      <a:r>
                        <a:rPr sz="1150" spc="-80" dirty="0">
                          <a:solidFill>
                            <a:srgbClr val="374050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10" dirty="0">
                          <a:solidFill>
                            <a:srgbClr val="374050"/>
                          </a:solidFill>
                          <a:latin typeface="Dotum"/>
                          <a:cs typeface="Dotum"/>
                        </a:rPr>
                        <a:t>지속가능성</a:t>
                      </a:r>
                      <a:endParaRPr sz="1150">
                        <a:latin typeface="Dotum"/>
                        <a:cs typeface="Dotum"/>
                      </a:endParaRPr>
                    </a:p>
                  </a:txBody>
                  <a:tcPr marL="0" marR="0" marT="11430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75"/>
                        </a:lnSpc>
                        <a:spcBef>
                          <a:spcPts val="900"/>
                        </a:spcBef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+20%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1430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1603" y="5066531"/>
            <a:ext cx="190916" cy="190884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267449" y="151606"/>
            <a:ext cx="5314950" cy="4724400"/>
          </a:xfrm>
          <a:custGeom>
            <a:avLst/>
            <a:gdLst/>
            <a:ahLst/>
            <a:cxnLst/>
            <a:rect l="l" t="t" r="r" b="b"/>
            <a:pathLst>
              <a:path w="5314950" h="4724400">
                <a:moveTo>
                  <a:pt x="5243752" y="4724399"/>
                </a:moveTo>
                <a:lnTo>
                  <a:pt x="53397" y="4724399"/>
                </a:lnTo>
                <a:lnTo>
                  <a:pt x="49680" y="4723911"/>
                </a:lnTo>
                <a:lnTo>
                  <a:pt x="14084" y="4698543"/>
                </a:lnTo>
                <a:lnTo>
                  <a:pt x="365" y="4658157"/>
                </a:lnTo>
                <a:lnTo>
                  <a:pt x="0" y="4653202"/>
                </a:lnTo>
                <a:lnTo>
                  <a:pt x="0" y="4648199"/>
                </a:lnTo>
                <a:lnTo>
                  <a:pt x="0" y="71196"/>
                </a:lnTo>
                <a:lnTo>
                  <a:pt x="11715" y="29705"/>
                </a:lnTo>
                <a:lnTo>
                  <a:pt x="42320" y="2440"/>
                </a:lnTo>
                <a:lnTo>
                  <a:pt x="53397" y="0"/>
                </a:lnTo>
                <a:lnTo>
                  <a:pt x="5243752" y="0"/>
                </a:lnTo>
                <a:lnTo>
                  <a:pt x="5285242" y="15621"/>
                </a:lnTo>
                <a:lnTo>
                  <a:pt x="5311061" y="51661"/>
                </a:lnTo>
                <a:lnTo>
                  <a:pt x="5314948" y="71196"/>
                </a:lnTo>
                <a:lnTo>
                  <a:pt x="5314948" y="4653202"/>
                </a:lnTo>
                <a:lnTo>
                  <a:pt x="5299326" y="4694693"/>
                </a:lnTo>
                <a:lnTo>
                  <a:pt x="5263286" y="4720513"/>
                </a:lnTo>
                <a:lnTo>
                  <a:pt x="5248707" y="4723911"/>
                </a:lnTo>
                <a:lnTo>
                  <a:pt x="5243752" y="47243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48399" y="151884"/>
            <a:ext cx="70485" cy="4724400"/>
          </a:xfrm>
          <a:custGeom>
            <a:avLst/>
            <a:gdLst/>
            <a:ahLst/>
            <a:cxnLst/>
            <a:rect l="l" t="t" r="r" b="b"/>
            <a:pathLst>
              <a:path w="70485" h="4724400">
                <a:moveTo>
                  <a:pt x="70450" y="4723844"/>
                </a:moveTo>
                <a:lnTo>
                  <a:pt x="33857" y="4711291"/>
                </a:lnTo>
                <a:lnTo>
                  <a:pt x="5800" y="4677081"/>
                </a:lnTo>
                <a:lnTo>
                  <a:pt x="0" y="4647921"/>
                </a:lnTo>
                <a:lnTo>
                  <a:pt x="0" y="75922"/>
                </a:lnTo>
                <a:lnTo>
                  <a:pt x="12829" y="33579"/>
                </a:lnTo>
                <a:lnTo>
                  <a:pt x="47038" y="5522"/>
                </a:lnTo>
                <a:lnTo>
                  <a:pt x="70449" y="0"/>
                </a:lnTo>
                <a:lnTo>
                  <a:pt x="66287" y="1655"/>
                </a:lnTo>
                <a:lnTo>
                  <a:pt x="56951" y="9389"/>
                </a:lnTo>
                <a:lnTo>
                  <a:pt x="40999" y="46761"/>
                </a:lnTo>
                <a:lnTo>
                  <a:pt x="38100" y="75922"/>
                </a:lnTo>
                <a:lnTo>
                  <a:pt x="38100" y="4647921"/>
                </a:lnTo>
                <a:lnTo>
                  <a:pt x="44515" y="4690263"/>
                </a:lnTo>
                <a:lnTo>
                  <a:pt x="66287" y="4722188"/>
                </a:lnTo>
                <a:lnTo>
                  <a:pt x="70450" y="4723844"/>
                </a:lnTo>
                <a:close/>
              </a:path>
            </a:pathLst>
          </a:custGeom>
          <a:solidFill>
            <a:srgbClr val="2D8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34148" y="799306"/>
            <a:ext cx="4819650" cy="1219200"/>
          </a:xfrm>
          <a:custGeom>
            <a:avLst/>
            <a:gdLst/>
            <a:ahLst/>
            <a:cxnLst/>
            <a:rect l="l" t="t" r="r" b="b"/>
            <a:pathLst>
              <a:path w="4819650" h="1219200">
                <a:moveTo>
                  <a:pt x="4748453" y="1219199"/>
                </a:moveTo>
                <a:lnTo>
                  <a:pt x="53397" y="1219199"/>
                </a:lnTo>
                <a:lnTo>
                  <a:pt x="49681" y="1218711"/>
                </a:lnTo>
                <a:lnTo>
                  <a:pt x="14084" y="1193343"/>
                </a:lnTo>
                <a:lnTo>
                  <a:pt x="365" y="1152958"/>
                </a:lnTo>
                <a:lnTo>
                  <a:pt x="0" y="1148003"/>
                </a:lnTo>
                <a:lnTo>
                  <a:pt x="0" y="1142999"/>
                </a:lnTo>
                <a:lnTo>
                  <a:pt x="0" y="71196"/>
                </a:lnTo>
                <a:lnTo>
                  <a:pt x="11715" y="29705"/>
                </a:lnTo>
                <a:lnTo>
                  <a:pt x="42320" y="2440"/>
                </a:lnTo>
                <a:lnTo>
                  <a:pt x="53397" y="0"/>
                </a:lnTo>
                <a:lnTo>
                  <a:pt x="4748453" y="0"/>
                </a:lnTo>
                <a:lnTo>
                  <a:pt x="4789943" y="15621"/>
                </a:lnTo>
                <a:lnTo>
                  <a:pt x="4815763" y="51661"/>
                </a:lnTo>
                <a:lnTo>
                  <a:pt x="4819649" y="71196"/>
                </a:lnTo>
                <a:lnTo>
                  <a:pt x="4819649" y="1148003"/>
                </a:lnTo>
                <a:lnTo>
                  <a:pt x="4804027" y="1189493"/>
                </a:lnTo>
                <a:lnTo>
                  <a:pt x="4767988" y="1215313"/>
                </a:lnTo>
                <a:lnTo>
                  <a:pt x="4753408" y="1218711"/>
                </a:lnTo>
                <a:lnTo>
                  <a:pt x="4748453" y="1219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15099" y="799584"/>
            <a:ext cx="70485" cy="1219200"/>
          </a:xfrm>
          <a:custGeom>
            <a:avLst/>
            <a:gdLst/>
            <a:ahLst/>
            <a:cxnLst/>
            <a:rect l="l" t="t" r="r" b="b"/>
            <a:pathLst>
              <a:path w="70484" h="1219200">
                <a:moveTo>
                  <a:pt x="70450" y="1218644"/>
                </a:moveTo>
                <a:lnTo>
                  <a:pt x="33857" y="1206091"/>
                </a:lnTo>
                <a:lnTo>
                  <a:pt x="5800" y="1171882"/>
                </a:lnTo>
                <a:lnTo>
                  <a:pt x="0" y="1142722"/>
                </a:lnTo>
                <a:lnTo>
                  <a:pt x="0" y="75922"/>
                </a:lnTo>
                <a:lnTo>
                  <a:pt x="12830" y="33579"/>
                </a:lnTo>
                <a:lnTo>
                  <a:pt x="47038" y="5522"/>
                </a:lnTo>
                <a:lnTo>
                  <a:pt x="70449" y="0"/>
                </a:lnTo>
                <a:lnTo>
                  <a:pt x="66287" y="1655"/>
                </a:lnTo>
                <a:lnTo>
                  <a:pt x="56951" y="9389"/>
                </a:lnTo>
                <a:lnTo>
                  <a:pt x="40999" y="46761"/>
                </a:lnTo>
                <a:lnTo>
                  <a:pt x="38100" y="75922"/>
                </a:lnTo>
                <a:lnTo>
                  <a:pt x="38100" y="1142722"/>
                </a:lnTo>
                <a:lnTo>
                  <a:pt x="44515" y="1185064"/>
                </a:lnTo>
                <a:lnTo>
                  <a:pt x="66287" y="1216988"/>
                </a:lnTo>
                <a:lnTo>
                  <a:pt x="70450" y="1218644"/>
                </a:lnTo>
                <a:close/>
              </a:path>
            </a:pathLst>
          </a:custGeom>
          <a:solidFill>
            <a:srgbClr val="E4E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34148" y="2209006"/>
            <a:ext cx="4819650" cy="1219200"/>
          </a:xfrm>
          <a:custGeom>
            <a:avLst/>
            <a:gdLst/>
            <a:ahLst/>
            <a:cxnLst/>
            <a:rect l="l" t="t" r="r" b="b"/>
            <a:pathLst>
              <a:path w="4819650" h="1219200">
                <a:moveTo>
                  <a:pt x="4748453" y="1219199"/>
                </a:moveTo>
                <a:lnTo>
                  <a:pt x="53397" y="1219199"/>
                </a:lnTo>
                <a:lnTo>
                  <a:pt x="49681" y="1218711"/>
                </a:lnTo>
                <a:lnTo>
                  <a:pt x="14084" y="1193343"/>
                </a:lnTo>
                <a:lnTo>
                  <a:pt x="365" y="1152958"/>
                </a:lnTo>
                <a:lnTo>
                  <a:pt x="0" y="1148003"/>
                </a:lnTo>
                <a:lnTo>
                  <a:pt x="0" y="1142999"/>
                </a:lnTo>
                <a:lnTo>
                  <a:pt x="0" y="71196"/>
                </a:lnTo>
                <a:lnTo>
                  <a:pt x="11715" y="29705"/>
                </a:lnTo>
                <a:lnTo>
                  <a:pt x="42320" y="2439"/>
                </a:lnTo>
                <a:lnTo>
                  <a:pt x="53397" y="0"/>
                </a:lnTo>
                <a:lnTo>
                  <a:pt x="4748453" y="0"/>
                </a:lnTo>
                <a:lnTo>
                  <a:pt x="4789943" y="15621"/>
                </a:lnTo>
                <a:lnTo>
                  <a:pt x="4815763" y="51661"/>
                </a:lnTo>
                <a:lnTo>
                  <a:pt x="4819649" y="71196"/>
                </a:lnTo>
                <a:lnTo>
                  <a:pt x="4819649" y="1148003"/>
                </a:lnTo>
                <a:lnTo>
                  <a:pt x="4804027" y="1189493"/>
                </a:lnTo>
                <a:lnTo>
                  <a:pt x="4767988" y="1215313"/>
                </a:lnTo>
                <a:lnTo>
                  <a:pt x="4753408" y="1218711"/>
                </a:lnTo>
                <a:lnTo>
                  <a:pt x="4748453" y="1219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15099" y="2209284"/>
            <a:ext cx="70485" cy="1219200"/>
          </a:xfrm>
          <a:custGeom>
            <a:avLst/>
            <a:gdLst/>
            <a:ahLst/>
            <a:cxnLst/>
            <a:rect l="l" t="t" r="r" b="b"/>
            <a:pathLst>
              <a:path w="70484" h="1219200">
                <a:moveTo>
                  <a:pt x="70450" y="1218644"/>
                </a:moveTo>
                <a:lnTo>
                  <a:pt x="33857" y="1206091"/>
                </a:lnTo>
                <a:lnTo>
                  <a:pt x="5800" y="1171882"/>
                </a:lnTo>
                <a:lnTo>
                  <a:pt x="0" y="1142722"/>
                </a:lnTo>
                <a:lnTo>
                  <a:pt x="0" y="75922"/>
                </a:lnTo>
                <a:lnTo>
                  <a:pt x="12830" y="33579"/>
                </a:lnTo>
                <a:lnTo>
                  <a:pt x="47038" y="5522"/>
                </a:lnTo>
                <a:lnTo>
                  <a:pt x="70449" y="0"/>
                </a:lnTo>
                <a:lnTo>
                  <a:pt x="66287" y="1655"/>
                </a:lnTo>
                <a:lnTo>
                  <a:pt x="56951" y="9389"/>
                </a:lnTo>
                <a:lnTo>
                  <a:pt x="40999" y="46761"/>
                </a:lnTo>
                <a:lnTo>
                  <a:pt x="38100" y="75922"/>
                </a:lnTo>
                <a:lnTo>
                  <a:pt x="38100" y="1142722"/>
                </a:lnTo>
                <a:lnTo>
                  <a:pt x="44515" y="1185064"/>
                </a:lnTo>
                <a:lnTo>
                  <a:pt x="66287" y="1216988"/>
                </a:lnTo>
                <a:lnTo>
                  <a:pt x="70450" y="1218644"/>
                </a:lnTo>
                <a:close/>
              </a:path>
            </a:pathLst>
          </a:custGeom>
          <a:solidFill>
            <a:srgbClr val="E4E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34148" y="3618706"/>
            <a:ext cx="4819650" cy="1028700"/>
          </a:xfrm>
          <a:custGeom>
            <a:avLst/>
            <a:gdLst/>
            <a:ahLst/>
            <a:cxnLst/>
            <a:rect l="l" t="t" r="r" b="b"/>
            <a:pathLst>
              <a:path w="4819650" h="1028700">
                <a:moveTo>
                  <a:pt x="4748453" y="1028699"/>
                </a:moveTo>
                <a:lnTo>
                  <a:pt x="53397" y="1028699"/>
                </a:lnTo>
                <a:lnTo>
                  <a:pt x="49681" y="1028211"/>
                </a:lnTo>
                <a:lnTo>
                  <a:pt x="14084" y="1002843"/>
                </a:lnTo>
                <a:lnTo>
                  <a:pt x="365" y="962458"/>
                </a:lnTo>
                <a:lnTo>
                  <a:pt x="0" y="957503"/>
                </a:lnTo>
                <a:lnTo>
                  <a:pt x="0" y="952499"/>
                </a:lnTo>
                <a:lnTo>
                  <a:pt x="0" y="71196"/>
                </a:lnTo>
                <a:lnTo>
                  <a:pt x="11715" y="29704"/>
                </a:lnTo>
                <a:lnTo>
                  <a:pt x="42320" y="2439"/>
                </a:lnTo>
                <a:lnTo>
                  <a:pt x="53397" y="0"/>
                </a:lnTo>
                <a:lnTo>
                  <a:pt x="4748453" y="0"/>
                </a:lnTo>
                <a:lnTo>
                  <a:pt x="4789943" y="15621"/>
                </a:lnTo>
                <a:lnTo>
                  <a:pt x="4815763" y="51661"/>
                </a:lnTo>
                <a:lnTo>
                  <a:pt x="4819649" y="71196"/>
                </a:lnTo>
                <a:lnTo>
                  <a:pt x="4819649" y="957503"/>
                </a:lnTo>
                <a:lnTo>
                  <a:pt x="4804027" y="998994"/>
                </a:lnTo>
                <a:lnTo>
                  <a:pt x="4767988" y="1024813"/>
                </a:lnTo>
                <a:lnTo>
                  <a:pt x="4753408" y="1028211"/>
                </a:lnTo>
                <a:lnTo>
                  <a:pt x="4748453" y="1028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15099" y="3618984"/>
            <a:ext cx="70485" cy="1028700"/>
          </a:xfrm>
          <a:custGeom>
            <a:avLst/>
            <a:gdLst/>
            <a:ahLst/>
            <a:cxnLst/>
            <a:rect l="l" t="t" r="r" b="b"/>
            <a:pathLst>
              <a:path w="70484" h="1028700">
                <a:moveTo>
                  <a:pt x="70450" y="1028144"/>
                </a:moveTo>
                <a:lnTo>
                  <a:pt x="33857" y="1015591"/>
                </a:lnTo>
                <a:lnTo>
                  <a:pt x="5800" y="981382"/>
                </a:lnTo>
                <a:lnTo>
                  <a:pt x="0" y="952222"/>
                </a:lnTo>
                <a:lnTo>
                  <a:pt x="0" y="75922"/>
                </a:lnTo>
                <a:lnTo>
                  <a:pt x="12830" y="33579"/>
                </a:lnTo>
                <a:lnTo>
                  <a:pt x="47038" y="5522"/>
                </a:lnTo>
                <a:lnTo>
                  <a:pt x="70449" y="0"/>
                </a:lnTo>
                <a:lnTo>
                  <a:pt x="66287" y="1655"/>
                </a:lnTo>
                <a:lnTo>
                  <a:pt x="56951" y="9389"/>
                </a:lnTo>
                <a:lnTo>
                  <a:pt x="40999" y="46761"/>
                </a:lnTo>
                <a:lnTo>
                  <a:pt x="38100" y="75922"/>
                </a:lnTo>
                <a:lnTo>
                  <a:pt x="38100" y="952222"/>
                </a:lnTo>
                <a:lnTo>
                  <a:pt x="44515" y="994564"/>
                </a:lnTo>
                <a:lnTo>
                  <a:pt x="66287" y="1026487"/>
                </a:lnTo>
                <a:lnTo>
                  <a:pt x="70450" y="1028144"/>
                </a:lnTo>
                <a:close/>
              </a:path>
            </a:pathLst>
          </a:custGeom>
          <a:solidFill>
            <a:srgbClr val="E4E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15099" y="439738"/>
            <a:ext cx="214312" cy="166687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625599" y="4773401"/>
            <a:ext cx="3919220" cy="721672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350" spc="-260" dirty="0">
                <a:latin typeface="Dotum"/>
                <a:cs typeface="Dotum"/>
              </a:rPr>
              <a:t>즉시</a:t>
            </a:r>
            <a:r>
              <a:rPr sz="1350" spc="-11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적용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가능한</a:t>
            </a:r>
            <a:r>
              <a:rPr sz="1350" spc="-110" dirty="0">
                <a:latin typeface="Dotum"/>
                <a:cs typeface="Dotum"/>
              </a:rPr>
              <a:t> </a:t>
            </a:r>
            <a:r>
              <a:rPr sz="1350" spc="-285" dirty="0">
                <a:latin typeface="Dotum"/>
                <a:cs typeface="Dotum"/>
              </a:rPr>
              <a:t>솔루션</a:t>
            </a:r>
            <a:endParaRPr sz="1350" dirty="0">
              <a:latin typeface="Dotum"/>
              <a:cs typeface="Dotum"/>
            </a:endParaRPr>
          </a:p>
          <a:p>
            <a:pPr marL="12700" marR="5080">
              <a:lnSpc>
                <a:spcPct val="108700"/>
              </a:lnSpc>
              <a:spcBef>
                <a:spcPts val="335"/>
              </a:spcBef>
            </a:pP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분석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결과를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바탕으로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단기간에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적용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가능한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개선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 err="1">
                <a:solidFill>
                  <a:srgbClr val="374050"/>
                </a:solidFill>
                <a:latin typeface="Dotum"/>
                <a:cs typeface="Dotum"/>
              </a:rPr>
              <a:t>방안을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 err="1">
                <a:solidFill>
                  <a:srgbClr val="374050"/>
                </a:solidFill>
                <a:latin typeface="Dotum"/>
                <a:cs typeface="Dotum"/>
              </a:rPr>
              <a:t>단계적으로</a:t>
            </a:r>
            <a:endParaRPr lang="en-US" sz="1150" spc="-75" dirty="0">
              <a:solidFill>
                <a:srgbClr val="374050"/>
              </a:solidFill>
              <a:latin typeface="Dotum"/>
              <a:cs typeface="Dotum"/>
            </a:endParaRPr>
          </a:p>
          <a:p>
            <a:pPr marL="12700" marR="5080">
              <a:lnSpc>
                <a:spcPct val="108700"/>
              </a:lnSpc>
              <a:spcBef>
                <a:spcPts val="335"/>
              </a:spcBef>
            </a:pPr>
            <a:r>
              <a:rPr sz="1150" spc="-220" dirty="0">
                <a:solidFill>
                  <a:srgbClr val="374050"/>
                </a:solidFill>
                <a:latin typeface="Dotum"/>
                <a:cs typeface="Dotum"/>
              </a:rPr>
              <a:t>도</a:t>
            </a:r>
            <a:r>
              <a:rPr lang="ko-KR" altLang="en-US" sz="1150" spc="-220" dirty="0">
                <a:solidFill>
                  <a:srgbClr val="374050"/>
                </a:solidFill>
                <a:latin typeface="Dotum"/>
                <a:cs typeface="Dotum"/>
              </a:rPr>
              <a:t>입</a:t>
            </a:r>
            <a:r>
              <a:rPr sz="1150" spc="-190" dirty="0" err="1">
                <a:solidFill>
                  <a:srgbClr val="374050"/>
                </a:solidFill>
                <a:latin typeface="Dotum"/>
                <a:cs typeface="Dotum"/>
              </a:rPr>
              <a:t>하여</a:t>
            </a:r>
            <a:r>
              <a:rPr sz="1150" spc="-8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빠른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성과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25" dirty="0">
                <a:solidFill>
                  <a:srgbClr val="374050"/>
                </a:solidFill>
                <a:latin typeface="Dotum"/>
                <a:cs typeface="Dotum"/>
              </a:rPr>
              <a:t>창출</a:t>
            </a:r>
            <a:endParaRPr sz="1150" dirty="0">
              <a:latin typeface="Dotum"/>
              <a:cs typeface="Dotum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792912" y="361792"/>
            <a:ext cx="118364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325" dirty="0">
                <a:latin typeface="Malgun Gothic"/>
                <a:cs typeface="Malgun Gothic"/>
              </a:rPr>
              <a:t>향후</a:t>
            </a:r>
            <a:r>
              <a:rPr sz="1700" b="1" spc="-180" dirty="0">
                <a:latin typeface="Malgun Gothic"/>
                <a:cs typeface="Malgun Gothic"/>
              </a:rPr>
              <a:t> </a:t>
            </a:r>
            <a:r>
              <a:rPr sz="1700" b="1" spc="-325" dirty="0">
                <a:latin typeface="Malgun Gothic"/>
                <a:cs typeface="Malgun Gothic"/>
              </a:rPr>
              <a:t>연구</a:t>
            </a:r>
            <a:r>
              <a:rPr sz="1700" b="1" spc="-175" dirty="0">
                <a:latin typeface="Malgun Gothic"/>
                <a:cs typeface="Malgun Gothic"/>
              </a:rPr>
              <a:t> </a:t>
            </a:r>
            <a:r>
              <a:rPr sz="1700" b="1" spc="-350" dirty="0">
                <a:latin typeface="Malgun Gothic"/>
                <a:cs typeface="Malgun Gothic"/>
              </a:rPr>
              <a:t>방향</a:t>
            </a:r>
            <a:endParaRPr sz="1700">
              <a:latin typeface="Malgun Gothic"/>
              <a:cs typeface="Malgun Gothic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838694" y="1103838"/>
            <a:ext cx="191135" cy="2962910"/>
            <a:chOff x="6838694" y="2390506"/>
            <a:chExt cx="191135" cy="2962910"/>
          </a:xfrm>
        </p:grpSpPr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8694" y="2390506"/>
              <a:ext cx="190725" cy="15263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7525" y="3800474"/>
              <a:ext cx="133349" cy="1523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8000" y="5219699"/>
              <a:ext cx="152399" cy="13334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7264400" y="925301"/>
            <a:ext cx="3796665" cy="9080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580"/>
              </a:spcBef>
            </a:pPr>
            <a:r>
              <a:rPr sz="1350" spc="-260" dirty="0">
                <a:latin typeface="Dotum"/>
                <a:cs typeface="Dotum"/>
              </a:rPr>
              <a:t>외부</a:t>
            </a:r>
            <a:r>
              <a:rPr sz="1350" spc="-11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변수에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대한</a:t>
            </a:r>
            <a:r>
              <a:rPr sz="1350" spc="-11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추가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85" dirty="0">
                <a:latin typeface="Dotum"/>
                <a:cs typeface="Dotum"/>
              </a:rPr>
              <a:t>분석</a:t>
            </a:r>
            <a:endParaRPr sz="1350">
              <a:latin typeface="Dotum"/>
              <a:cs typeface="Dotum"/>
            </a:endParaRPr>
          </a:p>
          <a:p>
            <a:pPr marL="12700" marR="5080" algn="just">
              <a:lnSpc>
                <a:spcPct val="108700"/>
              </a:lnSpc>
              <a:spcBef>
                <a:spcPts val="335"/>
              </a:spcBef>
            </a:pPr>
            <a:r>
              <a:rPr sz="1150" spc="-135" dirty="0">
                <a:solidFill>
                  <a:srgbClr val="374050"/>
                </a:solidFill>
                <a:latin typeface="Dotum"/>
                <a:cs typeface="Dotum"/>
              </a:rPr>
              <a:t>날씨</a:t>
            </a:r>
            <a:r>
              <a:rPr sz="1150" spc="-135" dirty="0">
                <a:solidFill>
                  <a:srgbClr val="374050"/>
                </a:solidFill>
                <a:latin typeface="Microsoft Sans Serif"/>
                <a:cs typeface="Microsoft Sans Serif"/>
              </a:rPr>
              <a:t>,</a:t>
            </a:r>
            <a:r>
              <a:rPr sz="1150" spc="-1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1150" spc="-135" dirty="0">
                <a:solidFill>
                  <a:srgbClr val="374050"/>
                </a:solidFill>
                <a:latin typeface="Dotum"/>
                <a:cs typeface="Dotum"/>
              </a:rPr>
              <a:t>계절</a:t>
            </a:r>
            <a:r>
              <a:rPr sz="1150" spc="-135" dirty="0">
                <a:solidFill>
                  <a:srgbClr val="374050"/>
                </a:solidFill>
                <a:latin typeface="Microsoft Sans Serif"/>
                <a:cs typeface="Microsoft Sans Serif"/>
              </a:rPr>
              <a:t>,</a:t>
            </a:r>
            <a:r>
              <a:rPr sz="1150" spc="-15" dirty="0">
                <a:solidFill>
                  <a:srgbClr val="374050"/>
                </a:solidFill>
                <a:latin typeface="Microsoft Sans Serif"/>
                <a:cs typeface="Microsoft Sans Serif"/>
              </a:rPr>
              <a:t> </a:t>
            </a:r>
            <a:r>
              <a:rPr sz="1150" spc="-185" dirty="0">
                <a:solidFill>
                  <a:srgbClr val="374050"/>
                </a:solidFill>
                <a:latin typeface="Dotum"/>
                <a:cs typeface="Dotum"/>
              </a:rPr>
              <a:t>공휴일</a:t>
            </a:r>
            <a:r>
              <a:rPr sz="1150" spc="-9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85" dirty="0">
                <a:solidFill>
                  <a:srgbClr val="374050"/>
                </a:solidFill>
                <a:latin typeface="Dotum"/>
                <a:cs typeface="Dotum"/>
              </a:rPr>
              <a:t>등</a:t>
            </a:r>
            <a:r>
              <a:rPr sz="1150" spc="-9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85" dirty="0">
                <a:solidFill>
                  <a:srgbClr val="374050"/>
                </a:solidFill>
                <a:latin typeface="Dotum"/>
                <a:cs typeface="Dotum"/>
              </a:rPr>
              <a:t>외부</a:t>
            </a:r>
            <a:r>
              <a:rPr sz="1150" spc="-9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85" dirty="0">
                <a:solidFill>
                  <a:srgbClr val="374050"/>
                </a:solidFill>
                <a:latin typeface="Dotum"/>
                <a:cs typeface="Dotum"/>
              </a:rPr>
              <a:t>요인이</a:t>
            </a:r>
            <a:r>
              <a:rPr sz="1150" spc="-9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85" dirty="0">
                <a:solidFill>
                  <a:srgbClr val="374050"/>
                </a:solidFill>
                <a:latin typeface="Dotum"/>
                <a:cs typeface="Dotum"/>
              </a:rPr>
              <a:t>따릉이</a:t>
            </a:r>
            <a:r>
              <a:rPr sz="1150" spc="-9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85" dirty="0">
                <a:solidFill>
                  <a:srgbClr val="374050"/>
                </a:solidFill>
                <a:latin typeface="Dotum"/>
                <a:cs typeface="Dotum"/>
              </a:rPr>
              <a:t>이용</a:t>
            </a:r>
            <a:r>
              <a:rPr sz="1150" spc="-9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85" dirty="0">
                <a:solidFill>
                  <a:srgbClr val="374050"/>
                </a:solidFill>
                <a:latin typeface="Dotum"/>
                <a:cs typeface="Dotum"/>
              </a:rPr>
              <a:t>패턴에</a:t>
            </a:r>
            <a:r>
              <a:rPr sz="1150" spc="-9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85" dirty="0">
                <a:solidFill>
                  <a:srgbClr val="374050"/>
                </a:solidFill>
                <a:latin typeface="Dotum"/>
                <a:cs typeface="Dotum"/>
              </a:rPr>
              <a:t>미치는</a:t>
            </a:r>
            <a:r>
              <a:rPr sz="1150" spc="-9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85" dirty="0">
                <a:solidFill>
                  <a:srgbClr val="374050"/>
                </a:solidFill>
                <a:latin typeface="Dotum"/>
                <a:cs typeface="Dotum"/>
              </a:rPr>
              <a:t>영향을</a:t>
            </a:r>
            <a:r>
              <a:rPr sz="1150" spc="-6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85" dirty="0">
                <a:solidFill>
                  <a:srgbClr val="374050"/>
                </a:solidFill>
                <a:latin typeface="Dotum"/>
                <a:cs typeface="Dotum"/>
              </a:rPr>
              <a:t>분석하고</a:t>
            </a:r>
            <a:r>
              <a:rPr sz="1150" spc="-9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85" dirty="0">
                <a:solidFill>
                  <a:srgbClr val="374050"/>
                </a:solidFill>
                <a:latin typeface="Dotum"/>
                <a:cs typeface="Dotum"/>
              </a:rPr>
              <a:t>예측</a:t>
            </a:r>
            <a:r>
              <a:rPr sz="1150" spc="-9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85" dirty="0">
                <a:solidFill>
                  <a:srgbClr val="374050"/>
                </a:solidFill>
                <a:latin typeface="Dotum"/>
                <a:cs typeface="Dotum"/>
              </a:rPr>
              <a:t>모델에</a:t>
            </a:r>
            <a:r>
              <a:rPr sz="1150" spc="-9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85" dirty="0">
                <a:solidFill>
                  <a:srgbClr val="374050"/>
                </a:solidFill>
                <a:latin typeface="Dotum"/>
                <a:cs typeface="Dotum"/>
              </a:rPr>
              <a:t>통합하여</a:t>
            </a:r>
            <a:r>
              <a:rPr sz="1150" spc="-9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85" dirty="0">
                <a:solidFill>
                  <a:srgbClr val="374050"/>
                </a:solidFill>
                <a:latin typeface="Dotum"/>
                <a:cs typeface="Dotum"/>
              </a:rPr>
              <a:t>더</a:t>
            </a:r>
            <a:r>
              <a:rPr sz="1150" spc="-9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85" dirty="0">
                <a:solidFill>
                  <a:srgbClr val="374050"/>
                </a:solidFill>
                <a:latin typeface="Dotum"/>
                <a:cs typeface="Dotum"/>
              </a:rPr>
              <a:t>정확한</a:t>
            </a:r>
            <a:r>
              <a:rPr sz="1150" spc="-9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85" dirty="0">
                <a:solidFill>
                  <a:srgbClr val="374050"/>
                </a:solidFill>
                <a:latin typeface="Dotum"/>
                <a:cs typeface="Dotum"/>
              </a:rPr>
              <a:t>수요</a:t>
            </a:r>
            <a:r>
              <a:rPr sz="1150" spc="-9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85" dirty="0">
                <a:solidFill>
                  <a:srgbClr val="374050"/>
                </a:solidFill>
                <a:latin typeface="Dotum"/>
                <a:cs typeface="Dotum"/>
              </a:rPr>
              <a:t>예측이</a:t>
            </a:r>
            <a:r>
              <a:rPr sz="1150" spc="-9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85" dirty="0">
                <a:solidFill>
                  <a:srgbClr val="374050"/>
                </a:solidFill>
                <a:latin typeface="Dotum"/>
                <a:cs typeface="Dotum"/>
              </a:rPr>
              <a:t>가능하도록</a:t>
            </a:r>
            <a:r>
              <a:rPr sz="1150" spc="-9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85" dirty="0">
                <a:solidFill>
                  <a:srgbClr val="374050"/>
                </a:solidFill>
                <a:latin typeface="Dotum"/>
                <a:cs typeface="Dotum"/>
              </a:rPr>
              <a:t>발</a:t>
            </a:r>
            <a:r>
              <a:rPr sz="1150" spc="-6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85" dirty="0">
                <a:solidFill>
                  <a:srgbClr val="374050"/>
                </a:solidFill>
                <a:latin typeface="Dotum"/>
                <a:cs typeface="Dotum"/>
              </a:rPr>
              <a:t>전</a:t>
            </a:r>
            <a:endParaRPr sz="1150">
              <a:latin typeface="Dotum"/>
              <a:cs typeface="Dotum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64400" y="2335002"/>
            <a:ext cx="3871595" cy="9080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350" spc="-260" dirty="0">
                <a:latin typeface="Dotum"/>
                <a:cs typeface="Dotum"/>
              </a:rPr>
              <a:t>다른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교통수단과의</a:t>
            </a:r>
            <a:r>
              <a:rPr sz="1350" spc="-10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연계성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85" dirty="0">
                <a:latin typeface="Dotum"/>
                <a:cs typeface="Dotum"/>
              </a:rPr>
              <a:t>분석</a:t>
            </a:r>
            <a:endParaRPr sz="1350">
              <a:latin typeface="Dotum"/>
              <a:cs typeface="Dotum"/>
            </a:endParaRPr>
          </a:p>
          <a:p>
            <a:pPr marL="12700" marR="5080">
              <a:lnSpc>
                <a:spcPct val="108700"/>
              </a:lnSpc>
              <a:spcBef>
                <a:spcPts val="335"/>
              </a:spcBef>
            </a:pP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지하철이나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버스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등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다른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대중교통과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따릉이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이용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간의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상관관계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25" dirty="0">
                <a:solidFill>
                  <a:srgbClr val="374050"/>
                </a:solidFill>
                <a:latin typeface="Dotum"/>
                <a:cs typeface="Dotum"/>
              </a:rPr>
              <a:t>분석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을</a:t>
            </a:r>
            <a:r>
              <a:rPr sz="1150" spc="-8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통해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통합적인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교통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서비스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모델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개발</a:t>
            </a:r>
            <a:r>
              <a:rPr sz="1150" spc="-8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및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대중교통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거점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중심의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200" dirty="0">
                <a:solidFill>
                  <a:srgbClr val="374050"/>
                </a:solidFill>
                <a:latin typeface="Dotum"/>
                <a:cs typeface="Dotum"/>
              </a:rPr>
              <a:t>최적</a:t>
            </a:r>
            <a:r>
              <a:rPr sz="1150" spc="50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화된</a:t>
            </a:r>
            <a:r>
              <a:rPr sz="1150" spc="-9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대여소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35" dirty="0">
                <a:solidFill>
                  <a:srgbClr val="374050"/>
                </a:solidFill>
                <a:latin typeface="Dotum"/>
                <a:cs typeface="Dotum"/>
              </a:rPr>
              <a:t>배치</a:t>
            </a:r>
            <a:endParaRPr sz="1150">
              <a:latin typeface="Dotum"/>
              <a:cs typeface="Dotum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264400" y="3744701"/>
            <a:ext cx="3796665" cy="7175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350" spc="-260" dirty="0">
                <a:latin typeface="Dotum"/>
                <a:cs typeface="Dotum"/>
              </a:rPr>
              <a:t>실시간</a:t>
            </a:r>
            <a:r>
              <a:rPr sz="1350" spc="-120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수요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예측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60" dirty="0">
                <a:latin typeface="Dotum"/>
                <a:cs typeface="Dotum"/>
              </a:rPr>
              <a:t>시스템</a:t>
            </a:r>
            <a:r>
              <a:rPr sz="1350" spc="-105" dirty="0">
                <a:latin typeface="Dotum"/>
                <a:cs typeface="Dotum"/>
              </a:rPr>
              <a:t> </a:t>
            </a:r>
            <a:r>
              <a:rPr sz="1350" spc="-285" dirty="0">
                <a:latin typeface="Dotum"/>
                <a:cs typeface="Dotum"/>
              </a:rPr>
              <a:t>고도화</a:t>
            </a:r>
            <a:endParaRPr sz="1350">
              <a:latin typeface="Dotum"/>
              <a:cs typeface="Dotum"/>
            </a:endParaRPr>
          </a:p>
          <a:p>
            <a:pPr marL="12700" marR="5080">
              <a:lnSpc>
                <a:spcPct val="108700"/>
              </a:lnSpc>
              <a:spcBef>
                <a:spcPts val="335"/>
              </a:spcBef>
            </a:pP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머신러닝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기술을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활용한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고도화된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수요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예측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알고리즘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개발로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보다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215" dirty="0">
                <a:solidFill>
                  <a:srgbClr val="374050"/>
                </a:solidFill>
                <a:latin typeface="Dotum"/>
                <a:cs typeface="Dotum"/>
              </a:rPr>
              <a:t>정</a:t>
            </a:r>
            <a:r>
              <a:rPr sz="1150" spc="50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확하고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선제적인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대응이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가능한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지능형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운영</a:t>
            </a:r>
            <a:r>
              <a:rPr sz="1150" spc="-8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190" dirty="0">
                <a:solidFill>
                  <a:srgbClr val="374050"/>
                </a:solidFill>
                <a:latin typeface="Dotum"/>
                <a:cs typeface="Dotum"/>
              </a:rPr>
              <a:t>시스템</a:t>
            </a:r>
            <a:r>
              <a:rPr sz="1150" spc="-7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150" spc="-25" dirty="0">
                <a:solidFill>
                  <a:srgbClr val="374050"/>
                </a:solidFill>
                <a:latin typeface="Dotum"/>
                <a:cs typeface="Dotum"/>
              </a:rPr>
              <a:t>구축</a:t>
            </a:r>
            <a:endParaRPr sz="1150">
              <a:latin typeface="Dotum"/>
              <a:cs typeface="Dotum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325683" y="5034007"/>
            <a:ext cx="130556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325" dirty="0">
                <a:latin typeface="Malgun Gothic"/>
                <a:cs typeface="Malgun Gothic"/>
              </a:rPr>
              <a:t>프로젝트의</a:t>
            </a:r>
            <a:r>
              <a:rPr sz="1700" b="1" spc="-170" dirty="0">
                <a:latin typeface="Malgun Gothic"/>
                <a:cs typeface="Malgun Gothic"/>
              </a:rPr>
              <a:t> </a:t>
            </a:r>
            <a:r>
              <a:rPr sz="1700" b="1" spc="-350" dirty="0">
                <a:latin typeface="Malgun Gothic"/>
                <a:cs typeface="Malgun Gothic"/>
              </a:rPr>
              <a:t>의의</a:t>
            </a:r>
            <a:endParaRPr sz="1700" dirty="0">
              <a:latin typeface="Malgun Gothic"/>
              <a:cs typeface="Malgun Gothic"/>
            </a:endParaRPr>
          </a:p>
        </p:txBody>
      </p:sp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38382" y="5566771"/>
            <a:ext cx="76200" cy="7619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38382" y="5909671"/>
            <a:ext cx="76200" cy="7619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38382" y="6252571"/>
            <a:ext cx="76200" cy="76199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6516184" y="5467585"/>
            <a:ext cx="262255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시민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중심의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스마트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모빌리티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서비스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구현</a:t>
            </a:r>
            <a:endParaRPr sz="1350">
              <a:latin typeface="Dotum"/>
              <a:cs typeface="Dotum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516184" y="5810485"/>
            <a:ext cx="294576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데이터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기반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의사결정을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통한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공공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서비스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혁신</a:t>
            </a:r>
            <a:endParaRPr sz="1350">
              <a:latin typeface="Dotum"/>
              <a:cs typeface="Dotum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516184" y="6153385"/>
            <a:ext cx="220218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지속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가능한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친환경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교통</a:t>
            </a:r>
            <a:r>
              <a:rPr sz="1350" spc="-110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60" dirty="0">
                <a:solidFill>
                  <a:srgbClr val="374050"/>
                </a:solidFill>
                <a:latin typeface="Dotum"/>
                <a:cs typeface="Dotum"/>
              </a:rPr>
              <a:t>체계</a:t>
            </a:r>
            <a:r>
              <a:rPr sz="1350" spc="-105" dirty="0">
                <a:solidFill>
                  <a:srgbClr val="374050"/>
                </a:solidFill>
                <a:latin typeface="Dotum"/>
                <a:cs typeface="Dotum"/>
              </a:rPr>
              <a:t> </a:t>
            </a:r>
            <a:r>
              <a:rPr sz="1350" spc="-285" dirty="0">
                <a:solidFill>
                  <a:srgbClr val="374050"/>
                </a:solidFill>
                <a:latin typeface="Dotum"/>
                <a:cs typeface="Dotum"/>
              </a:rPr>
              <a:t>확립</a:t>
            </a:r>
            <a:endParaRPr sz="135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D86C3-AEA7-BB83-58A4-28B498046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34F702B-B711-5A63-6312-A0A48C1D7F07}"/>
              </a:ext>
            </a:extLst>
          </p:cNvPr>
          <p:cNvPicPr/>
          <p:nvPr/>
        </p:nvPicPr>
        <p:blipFill>
          <a:blip r:embed="rId2" cstate="print"/>
          <a:srcRect t="12711" b="29463"/>
          <a:stretch>
            <a:fillRect/>
          </a:stretch>
        </p:blipFill>
        <p:spPr>
          <a:xfrm>
            <a:off x="5751" y="0"/>
            <a:ext cx="12420600" cy="6856413"/>
          </a:xfrm>
          <a:prstGeom prst="rect">
            <a:avLst/>
          </a:prstGeom>
        </p:spPr>
      </p:pic>
      <p:sp>
        <p:nvSpPr>
          <p:cNvPr id="44" name="object 44">
            <a:extLst>
              <a:ext uri="{FF2B5EF4-FFF2-40B4-BE49-F238E27FC236}">
                <a16:creationId xmlns:a16="http://schemas.microsoft.com/office/drawing/2014/main" id="{B2AC3D7C-6688-63BF-5E32-DC6001580AB3}"/>
              </a:ext>
            </a:extLst>
          </p:cNvPr>
          <p:cNvSpPr txBox="1"/>
          <p:nvPr/>
        </p:nvSpPr>
        <p:spPr>
          <a:xfrm>
            <a:off x="533400" y="3504406"/>
            <a:ext cx="11125200" cy="1348446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5400" b="1" spc="-495" dirty="0">
                <a:solidFill>
                  <a:srgbClr val="2D8B8B"/>
                </a:solidFill>
                <a:latin typeface="Malgun Gothic"/>
                <a:cs typeface="Malgun Gothic"/>
              </a:rPr>
              <a:t>감사합니다</a:t>
            </a:r>
            <a:endParaRPr sz="54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2800" spc="-190" dirty="0">
                <a:solidFill>
                  <a:srgbClr val="6A7280"/>
                </a:solidFill>
                <a:latin typeface="Dotum"/>
                <a:cs typeface="Dotum"/>
              </a:rPr>
              <a:t>서울시</a:t>
            </a:r>
            <a:r>
              <a:rPr sz="2800" spc="-80" dirty="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sz="2800" spc="-190" dirty="0">
                <a:solidFill>
                  <a:srgbClr val="6A7280"/>
                </a:solidFill>
                <a:latin typeface="Dotum"/>
                <a:cs typeface="Dotum"/>
              </a:rPr>
              <a:t>따릉이</a:t>
            </a:r>
            <a:r>
              <a:rPr sz="2800" spc="-80" dirty="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sz="2800" spc="-190" dirty="0">
                <a:solidFill>
                  <a:srgbClr val="6A7280"/>
                </a:solidFill>
                <a:latin typeface="Dotum"/>
                <a:cs typeface="Dotum"/>
              </a:rPr>
              <a:t>이용</a:t>
            </a:r>
            <a:r>
              <a:rPr sz="2800" spc="-80" dirty="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sz="2800" spc="-190" dirty="0">
                <a:solidFill>
                  <a:srgbClr val="6A7280"/>
                </a:solidFill>
                <a:latin typeface="Dotum"/>
                <a:cs typeface="Dotum"/>
              </a:rPr>
              <a:t>패턴</a:t>
            </a:r>
            <a:r>
              <a:rPr sz="2800" spc="-75" dirty="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sz="2800" spc="-190" dirty="0">
                <a:solidFill>
                  <a:srgbClr val="6A7280"/>
                </a:solidFill>
                <a:latin typeface="Dotum"/>
                <a:cs typeface="Dotum"/>
              </a:rPr>
              <a:t>분석을</a:t>
            </a:r>
            <a:r>
              <a:rPr sz="2800" spc="-80" dirty="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sz="2800" spc="-190" dirty="0">
                <a:solidFill>
                  <a:srgbClr val="6A7280"/>
                </a:solidFill>
                <a:latin typeface="Dotum"/>
                <a:cs typeface="Dotum"/>
              </a:rPr>
              <a:t>위한</a:t>
            </a:r>
            <a:r>
              <a:rPr sz="2800" spc="-80" dirty="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sz="2800" spc="-190" dirty="0">
                <a:solidFill>
                  <a:srgbClr val="6A7280"/>
                </a:solidFill>
                <a:latin typeface="Dotum"/>
                <a:cs typeface="Dotum"/>
              </a:rPr>
              <a:t>아이디어</a:t>
            </a:r>
            <a:r>
              <a:rPr sz="2800" spc="-80" dirty="0">
                <a:solidFill>
                  <a:srgbClr val="6A7280"/>
                </a:solidFill>
                <a:latin typeface="Dotum"/>
                <a:cs typeface="Dotum"/>
              </a:rPr>
              <a:t> </a:t>
            </a:r>
            <a:r>
              <a:rPr sz="2800" spc="-110" dirty="0">
                <a:solidFill>
                  <a:srgbClr val="6A7280"/>
                </a:solidFill>
                <a:latin typeface="Dotum"/>
                <a:cs typeface="Dotum"/>
              </a:rPr>
              <a:t>제안</a:t>
            </a:r>
            <a:endParaRPr sz="2800" dirty="0">
              <a:latin typeface="Dotum"/>
              <a:cs typeface="Dotum"/>
            </a:endParaRPr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A67C62FA-4D0C-F65C-8B3A-AF6E63799842}"/>
              </a:ext>
            </a:extLst>
          </p:cNvPr>
          <p:cNvSpPr/>
          <p:nvPr/>
        </p:nvSpPr>
        <p:spPr>
          <a:xfrm>
            <a:off x="4762500" y="1599406"/>
            <a:ext cx="2667000" cy="1676400"/>
          </a:xfrm>
          <a:custGeom>
            <a:avLst/>
            <a:gdLst/>
            <a:ahLst/>
            <a:cxnLst/>
            <a:rect l="l" t="t" r="r" b="b"/>
            <a:pathLst>
              <a:path w="1524000" h="1066800">
                <a:moveTo>
                  <a:pt x="507314" y="466248"/>
                </a:moveTo>
                <a:lnTo>
                  <a:pt x="379094" y="466248"/>
                </a:lnTo>
                <a:lnTo>
                  <a:pt x="442436" y="339804"/>
                </a:lnTo>
                <a:lnTo>
                  <a:pt x="389810" y="266699"/>
                </a:lnTo>
                <a:lnTo>
                  <a:pt x="886539" y="266699"/>
                </a:lnTo>
                <a:lnTo>
                  <a:pt x="804148" y="114299"/>
                </a:lnTo>
                <a:lnTo>
                  <a:pt x="742949" y="114299"/>
                </a:lnTo>
                <a:lnTo>
                  <a:pt x="720659" y="109823"/>
                </a:lnTo>
                <a:lnTo>
                  <a:pt x="690275" y="79440"/>
                </a:lnTo>
                <a:lnTo>
                  <a:pt x="690275" y="34859"/>
                </a:lnTo>
                <a:lnTo>
                  <a:pt x="720659" y="4476"/>
                </a:lnTo>
                <a:lnTo>
                  <a:pt x="742949" y="0"/>
                </a:lnTo>
                <a:lnTo>
                  <a:pt x="826769" y="0"/>
                </a:lnTo>
                <a:lnTo>
                  <a:pt x="865881" y="10715"/>
                </a:lnTo>
                <a:lnTo>
                  <a:pt x="893921" y="40004"/>
                </a:lnTo>
                <a:lnTo>
                  <a:pt x="1078156" y="380999"/>
                </a:lnTo>
                <a:lnTo>
                  <a:pt x="612933" y="380999"/>
                </a:lnTo>
                <a:lnTo>
                  <a:pt x="658698" y="444579"/>
                </a:lnTo>
                <a:lnTo>
                  <a:pt x="518159" y="444579"/>
                </a:lnTo>
                <a:lnTo>
                  <a:pt x="507314" y="466248"/>
                </a:lnTo>
                <a:close/>
              </a:path>
              <a:path w="1524000" h="1066800">
                <a:moveTo>
                  <a:pt x="530780" y="266699"/>
                </a:moveTo>
                <a:lnTo>
                  <a:pt x="285749" y="266699"/>
                </a:lnTo>
                <a:lnTo>
                  <a:pt x="263459" y="262223"/>
                </a:lnTo>
                <a:lnTo>
                  <a:pt x="245298" y="250001"/>
                </a:lnTo>
                <a:lnTo>
                  <a:pt x="233075" y="231840"/>
                </a:lnTo>
                <a:lnTo>
                  <a:pt x="228599" y="209549"/>
                </a:lnTo>
                <a:lnTo>
                  <a:pt x="233075" y="187259"/>
                </a:lnTo>
                <a:lnTo>
                  <a:pt x="245298" y="169098"/>
                </a:lnTo>
                <a:lnTo>
                  <a:pt x="263459" y="156875"/>
                </a:lnTo>
                <a:lnTo>
                  <a:pt x="285749" y="152399"/>
                </a:lnTo>
                <a:lnTo>
                  <a:pt x="419099" y="152399"/>
                </a:lnTo>
                <a:lnTo>
                  <a:pt x="456336" y="166162"/>
                </a:lnTo>
                <a:lnTo>
                  <a:pt x="530780" y="266699"/>
                </a:lnTo>
                <a:close/>
              </a:path>
              <a:path w="1524000" h="1066800">
                <a:moveTo>
                  <a:pt x="887736" y="578167"/>
                </a:moveTo>
                <a:lnTo>
                  <a:pt x="754856" y="578167"/>
                </a:lnTo>
                <a:lnTo>
                  <a:pt x="871299" y="380999"/>
                </a:lnTo>
                <a:lnTo>
                  <a:pt x="1078156" y="380999"/>
                </a:lnTo>
                <a:lnTo>
                  <a:pt x="1104788" y="430291"/>
                </a:lnTo>
                <a:lnTo>
                  <a:pt x="975121" y="430291"/>
                </a:lnTo>
                <a:lnTo>
                  <a:pt x="887736" y="578167"/>
                </a:lnTo>
                <a:close/>
              </a:path>
              <a:path w="1524000" h="1066800">
                <a:moveTo>
                  <a:pt x="1219199" y="1066799"/>
                </a:moveTo>
                <a:lnTo>
                  <a:pt x="1169755" y="1062811"/>
                </a:lnTo>
                <a:lnTo>
                  <a:pt x="1122852" y="1051262"/>
                </a:lnTo>
                <a:lnTo>
                  <a:pt x="1079118" y="1032782"/>
                </a:lnTo>
                <a:lnTo>
                  <a:pt x="1039181" y="1007996"/>
                </a:lnTo>
                <a:lnTo>
                  <a:pt x="1003667" y="977532"/>
                </a:lnTo>
                <a:lnTo>
                  <a:pt x="973203" y="942018"/>
                </a:lnTo>
                <a:lnTo>
                  <a:pt x="948417" y="902081"/>
                </a:lnTo>
                <a:lnTo>
                  <a:pt x="929937" y="858347"/>
                </a:lnTo>
                <a:lnTo>
                  <a:pt x="918388" y="811444"/>
                </a:lnTo>
                <a:lnTo>
                  <a:pt x="914399" y="761999"/>
                </a:lnTo>
                <a:lnTo>
                  <a:pt x="917880" y="716392"/>
                </a:lnTo>
                <a:lnTo>
                  <a:pt x="928299" y="670859"/>
                </a:lnTo>
                <a:lnTo>
                  <a:pt x="944879" y="629155"/>
                </a:lnTo>
                <a:lnTo>
                  <a:pt x="967209" y="590683"/>
                </a:lnTo>
                <a:lnTo>
                  <a:pt x="994656" y="556093"/>
                </a:lnTo>
                <a:lnTo>
                  <a:pt x="1026794" y="525780"/>
                </a:lnTo>
                <a:lnTo>
                  <a:pt x="975121" y="430291"/>
                </a:lnTo>
                <a:lnTo>
                  <a:pt x="1104788" y="430291"/>
                </a:lnTo>
                <a:lnTo>
                  <a:pt x="1127045" y="471487"/>
                </a:lnTo>
                <a:lnTo>
                  <a:pt x="1310471" y="471487"/>
                </a:lnTo>
                <a:lnTo>
                  <a:pt x="1359280" y="491217"/>
                </a:lnTo>
                <a:lnTo>
                  <a:pt x="1399218" y="516003"/>
                </a:lnTo>
                <a:lnTo>
                  <a:pt x="1434732" y="546467"/>
                </a:lnTo>
                <a:lnTo>
                  <a:pt x="1465196" y="581981"/>
                </a:lnTo>
                <a:lnTo>
                  <a:pt x="1470514" y="590549"/>
                </a:lnTo>
                <a:lnTo>
                  <a:pt x="1219203" y="590549"/>
                </a:lnTo>
                <a:lnTo>
                  <a:pt x="1212420" y="590683"/>
                </a:lnTo>
                <a:lnTo>
                  <a:pt x="1206684" y="591026"/>
                </a:lnTo>
                <a:lnTo>
                  <a:pt x="1206277" y="591026"/>
                </a:lnTo>
                <a:lnTo>
                  <a:pt x="1199041" y="591755"/>
                </a:lnTo>
                <a:lnTo>
                  <a:pt x="1192530" y="592693"/>
                </a:lnTo>
                <a:lnTo>
                  <a:pt x="1221904" y="646985"/>
                </a:lnTo>
                <a:lnTo>
                  <a:pt x="1092041" y="646985"/>
                </a:lnTo>
                <a:lnTo>
                  <a:pt x="1073467" y="671586"/>
                </a:lnTo>
                <a:lnTo>
                  <a:pt x="1059537" y="699313"/>
                </a:lnTo>
                <a:lnTo>
                  <a:pt x="1050786" y="729629"/>
                </a:lnTo>
                <a:lnTo>
                  <a:pt x="1047750" y="761999"/>
                </a:lnTo>
                <a:lnTo>
                  <a:pt x="1053868" y="807607"/>
                </a:lnTo>
                <a:lnTo>
                  <a:pt x="1071139" y="848571"/>
                </a:lnTo>
                <a:lnTo>
                  <a:pt x="1097934" y="883265"/>
                </a:lnTo>
                <a:lnTo>
                  <a:pt x="1132628" y="910060"/>
                </a:lnTo>
                <a:lnTo>
                  <a:pt x="1173592" y="927331"/>
                </a:lnTo>
                <a:lnTo>
                  <a:pt x="1219199" y="933449"/>
                </a:lnTo>
                <a:lnTo>
                  <a:pt x="1470514" y="933449"/>
                </a:lnTo>
                <a:lnTo>
                  <a:pt x="1465196" y="942018"/>
                </a:lnTo>
                <a:lnTo>
                  <a:pt x="1434732" y="977532"/>
                </a:lnTo>
                <a:lnTo>
                  <a:pt x="1399218" y="1007996"/>
                </a:lnTo>
                <a:lnTo>
                  <a:pt x="1359280" y="1032782"/>
                </a:lnTo>
                <a:lnTo>
                  <a:pt x="1315547" y="1051262"/>
                </a:lnTo>
                <a:lnTo>
                  <a:pt x="1268644" y="1062811"/>
                </a:lnTo>
                <a:lnTo>
                  <a:pt x="1219199" y="1066799"/>
                </a:lnTo>
                <a:close/>
              </a:path>
              <a:path w="1524000" h="1066800">
                <a:moveTo>
                  <a:pt x="824131" y="685799"/>
                </a:moveTo>
                <a:lnTo>
                  <a:pt x="691514" y="685799"/>
                </a:lnTo>
                <a:lnTo>
                  <a:pt x="691753" y="685561"/>
                </a:lnTo>
                <a:lnTo>
                  <a:pt x="518159" y="444579"/>
                </a:lnTo>
                <a:lnTo>
                  <a:pt x="658698" y="444579"/>
                </a:lnTo>
                <a:lnTo>
                  <a:pt x="754856" y="578167"/>
                </a:lnTo>
                <a:lnTo>
                  <a:pt x="887736" y="578167"/>
                </a:lnTo>
                <a:lnTo>
                  <a:pt x="824131" y="685799"/>
                </a:lnTo>
                <a:close/>
              </a:path>
              <a:path w="1524000" h="1066800">
                <a:moveTo>
                  <a:pt x="304799" y="1066799"/>
                </a:moveTo>
                <a:lnTo>
                  <a:pt x="255355" y="1062811"/>
                </a:lnTo>
                <a:lnTo>
                  <a:pt x="208452" y="1051262"/>
                </a:lnTo>
                <a:lnTo>
                  <a:pt x="164718" y="1032782"/>
                </a:lnTo>
                <a:lnTo>
                  <a:pt x="124781" y="1007996"/>
                </a:lnTo>
                <a:lnTo>
                  <a:pt x="89267" y="977532"/>
                </a:lnTo>
                <a:lnTo>
                  <a:pt x="58803" y="942018"/>
                </a:lnTo>
                <a:lnTo>
                  <a:pt x="34017" y="902081"/>
                </a:lnTo>
                <a:lnTo>
                  <a:pt x="15537" y="858347"/>
                </a:lnTo>
                <a:lnTo>
                  <a:pt x="3988" y="811444"/>
                </a:lnTo>
                <a:lnTo>
                  <a:pt x="0" y="761999"/>
                </a:lnTo>
                <a:lnTo>
                  <a:pt x="3988" y="712555"/>
                </a:lnTo>
                <a:lnTo>
                  <a:pt x="15537" y="665652"/>
                </a:lnTo>
                <a:lnTo>
                  <a:pt x="34017" y="621918"/>
                </a:lnTo>
                <a:lnTo>
                  <a:pt x="58803" y="581981"/>
                </a:lnTo>
                <a:lnTo>
                  <a:pt x="89267" y="546467"/>
                </a:lnTo>
                <a:lnTo>
                  <a:pt x="124781" y="516003"/>
                </a:lnTo>
                <a:lnTo>
                  <a:pt x="164718" y="491217"/>
                </a:lnTo>
                <a:lnTo>
                  <a:pt x="208452" y="472737"/>
                </a:lnTo>
                <a:lnTo>
                  <a:pt x="255355" y="461188"/>
                </a:lnTo>
                <a:lnTo>
                  <a:pt x="304799" y="457199"/>
                </a:lnTo>
                <a:lnTo>
                  <a:pt x="323809" y="457776"/>
                </a:lnTo>
                <a:lnTo>
                  <a:pt x="342572" y="459491"/>
                </a:lnTo>
                <a:lnTo>
                  <a:pt x="361023" y="462323"/>
                </a:lnTo>
                <a:lnTo>
                  <a:pt x="379094" y="466248"/>
                </a:lnTo>
                <a:lnTo>
                  <a:pt x="507314" y="466248"/>
                </a:lnTo>
                <a:lnTo>
                  <a:pt x="445102" y="590549"/>
                </a:lnTo>
                <a:lnTo>
                  <a:pt x="304799" y="590549"/>
                </a:lnTo>
                <a:lnTo>
                  <a:pt x="259192" y="596668"/>
                </a:lnTo>
                <a:lnTo>
                  <a:pt x="218228" y="613939"/>
                </a:lnTo>
                <a:lnTo>
                  <a:pt x="183534" y="640734"/>
                </a:lnTo>
                <a:lnTo>
                  <a:pt x="156739" y="675428"/>
                </a:lnTo>
                <a:lnTo>
                  <a:pt x="139468" y="716392"/>
                </a:lnTo>
                <a:lnTo>
                  <a:pt x="133349" y="761999"/>
                </a:lnTo>
                <a:lnTo>
                  <a:pt x="139468" y="807607"/>
                </a:lnTo>
                <a:lnTo>
                  <a:pt x="156739" y="848571"/>
                </a:lnTo>
                <a:lnTo>
                  <a:pt x="183534" y="883265"/>
                </a:lnTo>
                <a:lnTo>
                  <a:pt x="218228" y="910060"/>
                </a:lnTo>
                <a:lnTo>
                  <a:pt x="259192" y="927331"/>
                </a:lnTo>
                <a:lnTo>
                  <a:pt x="304799" y="933449"/>
                </a:lnTo>
                <a:lnTo>
                  <a:pt x="556514" y="933449"/>
                </a:lnTo>
                <a:lnTo>
                  <a:pt x="555007" y="936025"/>
                </a:lnTo>
                <a:lnTo>
                  <a:pt x="524557" y="973150"/>
                </a:lnTo>
                <a:lnTo>
                  <a:pt x="488708" y="1005050"/>
                </a:lnTo>
                <a:lnTo>
                  <a:pt x="448133" y="1031045"/>
                </a:lnTo>
                <a:lnTo>
                  <a:pt x="403507" y="1050455"/>
                </a:lnTo>
                <a:lnTo>
                  <a:pt x="355505" y="1062600"/>
                </a:lnTo>
                <a:lnTo>
                  <a:pt x="304799" y="1066799"/>
                </a:lnTo>
                <a:close/>
              </a:path>
              <a:path w="1524000" h="1066800">
                <a:moveTo>
                  <a:pt x="1310471" y="471487"/>
                </a:moveTo>
                <a:lnTo>
                  <a:pt x="1127045" y="471487"/>
                </a:lnTo>
                <a:lnTo>
                  <a:pt x="1149179" y="465337"/>
                </a:lnTo>
                <a:lnTo>
                  <a:pt x="1171961" y="460861"/>
                </a:lnTo>
                <a:lnTo>
                  <a:pt x="1195324" y="458126"/>
                </a:lnTo>
                <a:lnTo>
                  <a:pt x="1219201" y="457199"/>
                </a:lnTo>
                <a:lnTo>
                  <a:pt x="1268643" y="461188"/>
                </a:lnTo>
                <a:lnTo>
                  <a:pt x="1310471" y="471487"/>
                </a:lnTo>
                <a:close/>
              </a:path>
              <a:path w="1524000" h="1066800">
                <a:moveTo>
                  <a:pt x="317182" y="800338"/>
                </a:moveTo>
                <a:lnTo>
                  <a:pt x="284834" y="791739"/>
                </a:lnTo>
                <a:lnTo>
                  <a:pt x="262175" y="769590"/>
                </a:lnTo>
                <a:lnTo>
                  <a:pt x="252553" y="739359"/>
                </a:lnTo>
                <a:lnTo>
                  <a:pt x="259318" y="706516"/>
                </a:lnTo>
                <a:lnTo>
                  <a:pt x="316944" y="591026"/>
                </a:lnTo>
                <a:lnTo>
                  <a:pt x="308848" y="590549"/>
                </a:lnTo>
                <a:lnTo>
                  <a:pt x="445102" y="590549"/>
                </a:lnTo>
                <a:lnTo>
                  <a:pt x="397549" y="685561"/>
                </a:lnTo>
                <a:lnTo>
                  <a:pt x="397430" y="685799"/>
                </a:lnTo>
                <a:lnTo>
                  <a:pt x="824131" y="685799"/>
                </a:lnTo>
                <a:lnTo>
                  <a:pt x="773191" y="772001"/>
                </a:lnTo>
                <a:lnTo>
                  <a:pt x="763916" y="783725"/>
                </a:lnTo>
                <a:lnTo>
                  <a:pt x="752207" y="792569"/>
                </a:lnTo>
                <a:lnTo>
                  <a:pt x="738667" y="798154"/>
                </a:lnTo>
                <a:lnTo>
                  <a:pt x="723899" y="800099"/>
                </a:lnTo>
                <a:lnTo>
                  <a:pt x="317182" y="800099"/>
                </a:lnTo>
                <a:lnTo>
                  <a:pt x="317182" y="800338"/>
                </a:lnTo>
                <a:close/>
              </a:path>
              <a:path w="1524000" h="1066800">
                <a:moveTo>
                  <a:pt x="1470514" y="933449"/>
                </a:moveTo>
                <a:lnTo>
                  <a:pt x="1219200" y="933449"/>
                </a:lnTo>
                <a:lnTo>
                  <a:pt x="1264807" y="927331"/>
                </a:lnTo>
                <a:lnTo>
                  <a:pt x="1305771" y="910060"/>
                </a:lnTo>
                <a:lnTo>
                  <a:pt x="1340465" y="883265"/>
                </a:lnTo>
                <a:lnTo>
                  <a:pt x="1367260" y="848571"/>
                </a:lnTo>
                <a:lnTo>
                  <a:pt x="1384531" y="807607"/>
                </a:lnTo>
                <a:lnTo>
                  <a:pt x="1390650" y="761999"/>
                </a:lnTo>
                <a:lnTo>
                  <a:pt x="1384531" y="716392"/>
                </a:lnTo>
                <a:lnTo>
                  <a:pt x="1367260" y="675428"/>
                </a:lnTo>
                <a:lnTo>
                  <a:pt x="1340465" y="640734"/>
                </a:lnTo>
                <a:lnTo>
                  <a:pt x="1305771" y="613939"/>
                </a:lnTo>
                <a:lnTo>
                  <a:pt x="1264807" y="596668"/>
                </a:lnTo>
                <a:lnTo>
                  <a:pt x="1219199" y="590549"/>
                </a:lnTo>
                <a:lnTo>
                  <a:pt x="1470514" y="590549"/>
                </a:lnTo>
                <a:lnTo>
                  <a:pt x="1489982" y="621918"/>
                </a:lnTo>
                <a:lnTo>
                  <a:pt x="1508462" y="665652"/>
                </a:lnTo>
                <a:lnTo>
                  <a:pt x="1520011" y="712555"/>
                </a:lnTo>
                <a:lnTo>
                  <a:pt x="1523999" y="761999"/>
                </a:lnTo>
                <a:lnTo>
                  <a:pt x="1520011" y="811444"/>
                </a:lnTo>
                <a:lnTo>
                  <a:pt x="1508462" y="858347"/>
                </a:lnTo>
                <a:lnTo>
                  <a:pt x="1489982" y="902081"/>
                </a:lnTo>
                <a:lnTo>
                  <a:pt x="1470514" y="933449"/>
                </a:lnTo>
                <a:close/>
              </a:path>
              <a:path w="1524000" h="1066800">
                <a:moveTo>
                  <a:pt x="1224710" y="818882"/>
                </a:moveTo>
                <a:lnTo>
                  <a:pt x="1202918" y="816768"/>
                </a:lnTo>
                <a:lnTo>
                  <a:pt x="1183492" y="806618"/>
                </a:lnTo>
                <a:lnTo>
                  <a:pt x="1168955" y="789146"/>
                </a:lnTo>
                <a:lnTo>
                  <a:pt x="1092041" y="646985"/>
                </a:lnTo>
                <a:lnTo>
                  <a:pt x="1221904" y="646985"/>
                </a:lnTo>
                <a:lnTo>
                  <a:pt x="1269444" y="734853"/>
                </a:lnTo>
                <a:lnTo>
                  <a:pt x="1276048" y="756489"/>
                </a:lnTo>
                <a:lnTo>
                  <a:pt x="1273879" y="778281"/>
                </a:lnTo>
                <a:lnTo>
                  <a:pt x="1263718" y="797707"/>
                </a:lnTo>
                <a:lnTo>
                  <a:pt x="1246346" y="812244"/>
                </a:lnTo>
                <a:lnTo>
                  <a:pt x="1224710" y="818882"/>
                </a:lnTo>
                <a:close/>
              </a:path>
              <a:path w="1524000" h="1066800">
                <a:moveTo>
                  <a:pt x="556514" y="933449"/>
                </a:moveTo>
                <a:lnTo>
                  <a:pt x="304799" y="933449"/>
                </a:lnTo>
                <a:lnTo>
                  <a:pt x="351788" y="926919"/>
                </a:lnTo>
                <a:lnTo>
                  <a:pt x="393816" y="908524"/>
                </a:lnTo>
                <a:lnTo>
                  <a:pt x="429066" y="880060"/>
                </a:lnTo>
                <a:lnTo>
                  <a:pt x="455721" y="843320"/>
                </a:lnTo>
                <a:lnTo>
                  <a:pt x="471874" y="800338"/>
                </a:lnTo>
                <a:lnTo>
                  <a:pt x="471963" y="800099"/>
                </a:lnTo>
                <a:lnTo>
                  <a:pt x="607218" y="800099"/>
                </a:lnTo>
                <a:lnTo>
                  <a:pt x="597064" y="848571"/>
                </a:lnTo>
                <a:lnTo>
                  <a:pt x="597012" y="848819"/>
                </a:lnTo>
                <a:lnTo>
                  <a:pt x="579383" y="894354"/>
                </a:lnTo>
                <a:lnTo>
                  <a:pt x="556514" y="933449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236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</TotalTime>
  <Words>990</Words>
  <Application>Microsoft Macintosh PowerPoint</Application>
  <PresentationFormat>Custom</PresentationFormat>
  <Paragraphs>173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돋움</vt:lpstr>
      <vt:lpstr>돋움</vt:lpstr>
      <vt:lpstr>Malgun Gothic</vt:lpstr>
      <vt:lpstr>Malgun Gothic</vt:lpstr>
      <vt:lpstr>Suisse Int'l Medium Italic</vt:lpstr>
      <vt:lpstr>Arial</vt:lpstr>
      <vt:lpstr>Arial Rounded MT Bold</vt:lpstr>
      <vt:lpstr>Calibri</vt:lpstr>
      <vt:lpstr>Futura Lt BT</vt:lpstr>
      <vt:lpstr>Microsoft Sans Serif</vt:lpstr>
      <vt:lpstr>Tahoma</vt:lpstr>
      <vt:lpstr>Times New Roman</vt:lpstr>
      <vt:lpstr>Office Theme</vt:lpstr>
      <vt:lpstr>서울시 따릉이 이용 패턴 분석을 위한 아이디어 제안</vt:lpstr>
      <vt:lpstr>문제 인식 (Problem)</vt:lpstr>
      <vt:lpstr>해결 방안 (Solution)</vt:lpstr>
      <vt:lpstr>분석 목표와 방법</vt:lpstr>
      <vt:lpstr>데이터 수집 방법</vt:lpstr>
      <vt:lpstr>분석 방법론</vt:lpstr>
      <vt:lpstr>기대효과 및 활용 방안</vt:lpstr>
      <vt:lpstr>결론 및 향후 방향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서울시 따릉이 이용 패턴 분석을 위한 아이디어 제안</dc:title>
  <cp:lastModifiedBy>강지수</cp:lastModifiedBy>
  <cp:revision>8</cp:revision>
  <dcterms:created xsi:type="dcterms:W3CDTF">2025-06-01T18:27:31Z</dcterms:created>
  <dcterms:modified xsi:type="dcterms:W3CDTF">2025-06-12T04:15:33Z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2025-06-01T00:00:00Z</vt:filetime>
  </property>
  <property fmtid="{D5CDD505-2E9C-101B-9397-08002B2CF9AE}" pid="3" name="Producer">
    <vt:lpwstr>pypdf</vt:lpwstr>
  </property>
  <property fmtid="{D5CDD505-2E9C-101B-9397-08002B2CF9AE}" pid="4" name="LastSaved">
    <vt:filetime>2025-06-01T00:00:00Z</vt:filetime>
  </property>
</Properties>
</file>